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68" r:id="rId1"/>
    <p:sldMasterId id="2147483780" r:id="rId2"/>
    <p:sldMasterId id="2147483792" r:id="rId3"/>
  </p:sldMasterIdLst>
  <p:sldIdLst>
    <p:sldId id="305" r:id="rId4"/>
    <p:sldId id="324" r:id="rId5"/>
    <p:sldId id="325" r:id="rId6"/>
    <p:sldId id="322" r:id="rId7"/>
    <p:sldId id="307" r:id="rId8"/>
    <p:sldId id="262" r:id="rId9"/>
    <p:sldId id="306" r:id="rId10"/>
    <p:sldId id="310" r:id="rId11"/>
    <p:sldId id="311" r:id="rId12"/>
    <p:sldId id="312" r:id="rId13"/>
    <p:sldId id="313" r:id="rId14"/>
    <p:sldId id="314" r:id="rId15"/>
    <p:sldId id="316" r:id="rId16"/>
    <p:sldId id="317" r:id="rId17"/>
    <p:sldId id="318" r:id="rId18"/>
    <p:sldId id="319" r:id="rId19"/>
    <p:sldId id="326" r:id="rId20"/>
    <p:sldId id="32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7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4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0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50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35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21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25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64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87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67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41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2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8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34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1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84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77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33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75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77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29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85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7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38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1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71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3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2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3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7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1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4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5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8D68-EDA2-4AE9-97F4-4F441AB73248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1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0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4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3.gstatic.com/images?q=tbn:ANd9GcTw81oTpq6wYW5_uicWF4O5lQLbtZf4aCQHooTY_fKzrNUdIqF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124200" cy="301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49530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You will have advisory every day the first </a:t>
            </a:r>
            <a:r>
              <a:rPr lang="en-US" sz="3200" dirty="0" smtClean="0">
                <a:solidFill>
                  <a:schemeClr val="bg1"/>
                </a:solidFill>
              </a:rPr>
              <a:t>week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8:20- 8:55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5300" y="685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Wednesday August 21st</a:t>
            </a:r>
          </a:p>
        </p:txBody>
      </p:sp>
    </p:spTree>
    <p:extLst>
      <p:ext uri="{BB962C8B-B14F-4D97-AF65-F5344CB8AC3E}">
        <p14:creationId xmlns:p14="http://schemas.microsoft.com/office/powerpoint/2010/main" val="14453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3727" y="7620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Loungewear</a:t>
            </a:r>
            <a:endParaRPr lang="en-US" sz="8000" dirty="0"/>
          </a:p>
        </p:txBody>
      </p:sp>
      <p:sp>
        <p:nvSpPr>
          <p:cNvPr id="4" name="Multiply 3"/>
          <p:cNvSpPr/>
          <p:nvPr/>
        </p:nvSpPr>
        <p:spPr>
          <a:xfrm>
            <a:off x="24114" y="963230"/>
            <a:ext cx="5334000" cy="642226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2743200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Pajamas</a:t>
            </a:r>
          </a:p>
          <a:p>
            <a:pPr algn="ctr"/>
            <a:r>
              <a:rPr lang="en-US" sz="6000" dirty="0" smtClean="0"/>
              <a:t>House Shoes</a:t>
            </a:r>
          </a:p>
          <a:p>
            <a:pPr algn="ctr"/>
            <a:r>
              <a:rPr lang="en-US" sz="6000" dirty="0" smtClean="0"/>
              <a:t>Loungewear</a:t>
            </a:r>
            <a:endParaRPr lang="en-US" sz="6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2571750" cy="171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00404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2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Pants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bottom clothing must be worn at waist level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shorts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pants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skirts/dresses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Sagging is not allowed (AR law Act 835)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Clothing with holes, rips or tears above mid-thigh are NOT permitted.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Clothing with holes should not reveal inappropriate skin or expose undergarments.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22383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6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Shirts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438150" y="1541496"/>
            <a:ext cx="7620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Must meet the 3 fingertip coverage rule:</a:t>
            </a:r>
          </a:p>
          <a:p>
            <a:pPr lvl="1"/>
            <a:r>
              <a:rPr lang="en-US" dirty="0" smtClean="0"/>
              <a:t>	NO spaghetti Straps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NO halter tops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NO mesh tops, sheet blouses and see through shirts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NO muscle shirts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NO low cut arm holes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shirts worn with one shoulder bare or shoulder exposed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Backs must be covered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revealing midriff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cleavage (AR Law Act 835)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Sheer blouses are acceptable with under garment coverage</a:t>
            </a:r>
          </a:p>
          <a:p>
            <a:r>
              <a:rPr lang="en-US" dirty="0"/>
              <a:t> </a:t>
            </a:r>
            <a:r>
              <a:rPr lang="en-US" dirty="0" smtClean="0"/>
              <a:t>     that meets school dress code.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2057400"/>
            <a:ext cx="21717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687" y="4876800"/>
            <a:ext cx="1936888" cy="130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99" y="2479674"/>
            <a:ext cx="1414463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98" y="4743710"/>
            <a:ext cx="1414463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9660">
            <a:off x="6971813" y="2479506"/>
            <a:ext cx="1414463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51666">
            <a:off x="7115897" y="4744291"/>
            <a:ext cx="1414463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0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20273"/>
            <a:ext cx="1402217" cy="171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ts3.mm.bing.net/th?id=H.4641048297538926&amp;pid=1.7&amp;w=171&amp;h=175&amp;c=7&amp;rs=1&amp;url=http%3a%2f%2faccionesdebolsa.com%2flos-quince-valores-diez-bolsa-usa.html%2f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71" y="4343400"/>
            <a:ext cx="16287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57480"/>
            <a:ext cx="922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Shorts/ Skirts/Dresses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62151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Must be modest in length, appearance and fit. 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		*A standard acceptable is a garment worn at waist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  level that reaches no more than six inches above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the knee or the length or a dollar bill. 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Skirts or dresses that are shorter than mid thigh can be worn with leggings, but must be modest in nature.</a:t>
            </a:r>
            <a:endParaRPr lang="en-US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1600200" cy="199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ultiply 3"/>
          <p:cNvSpPr/>
          <p:nvPr/>
        </p:nvSpPr>
        <p:spPr>
          <a:xfrm>
            <a:off x="762000" y="3801318"/>
            <a:ext cx="838200" cy="661957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1600200" y="4876800"/>
            <a:ext cx="1143000" cy="75009"/>
          </a:xfrm>
          <a:prstGeom prst="leftArrow">
            <a:avLst>
              <a:gd name="adj1" fmla="val 96293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86139" y="4038448"/>
            <a:ext cx="1752973" cy="161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08" y="3969961"/>
            <a:ext cx="1828800" cy="168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9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School Uniforms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143906"/>
            <a:ext cx="967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Must meet dress code except during designated school performances</a:t>
            </a:r>
            <a:endParaRPr 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14" y="3352800"/>
            <a:ext cx="235131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52825"/>
            <a:ext cx="22098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3" y="3493143"/>
            <a:ext cx="2548188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5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76761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Offensive Clothing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842178"/>
            <a:ext cx="9982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NO </a:t>
            </a:r>
            <a:r>
              <a:rPr lang="en-US" sz="3200" dirty="0" smtClean="0"/>
              <a:t>clothing, hats or backpacks shall include:</a:t>
            </a:r>
          </a:p>
          <a:p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alcohol, drugs, tobacco or tobacco products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violence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hate themes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racial/gender degradation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sexually explicit or suggestive wording or pictures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gang affiliation or gang tattoos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gang monikers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romotes illegal activity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clothing to cause a disruption within the school environment.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479" y="2590800"/>
            <a:ext cx="1600200" cy="180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9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Other….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359780" y="1578149"/>
            <a:ext cx="746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No long belts, spiked accessories, sunglasses or bandanas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No tattoos displaying defamatory writing , racist, obscene language or symbols, or symbols of drugs, sex or alcohol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No bare feet in the interest of safety and hygiene.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Hoodies and costumes when worn</a:t>
            </a:r>
            <a:r>
              <a:rPr lang="en-US" sz="2400" b="1" dirty="0" smtClean="0">
                <a:solidFill>
                  <a:srgbClr val="FF0000"/>
                </a:solidFill>
              </a:rPr>
              <a:t> must </a:t>
            </a:r>
            <a:r>
              <a:rPr lang="en-US" sz="2400" dirty="0" smtClean="0"/>
              <a:t>reveal the identity of student</a:t>
            </a:r>
            <a:endParaRPr lang="en-US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347" y="561439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5214"/>
            <a:ext cx="32194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664" y="4800600"/>
            <a:ext cx="1856589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43" y="153421"/>
            <a:ext cx="170656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558" y="4654690"/>
            <a:ext cx="170656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28165">
            <a:off x="7273016" y="4709318"/>
            <a:ext cx="170656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9876">
            <a:off x="4746641" y="153420"/>
            <a:ext cx="170656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0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162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Dress Code Violations</a:t>
            </a:r>
          </a:p>
          <a:p>
            <a:endParaRPr lang="en-US" dirty="0"/>
          </a:p>
        </p:txBody>
      </p:sp>
      <p:pic>
        <p:nvPicPr>
          <p:cNvPr id="1026" name="Picture 2" descr="http://blog.heritage-enviro.com/Portals/31121/images/inspection_020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90323"/>
            <a:ext cx="2133600" cy="177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676400"/>
            <a:ext cx="861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Offense:  Warning, Correct the attire, administrator phone parent</a:t>
            </a:r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Offense:  Correct that attire, Saturday School, administrator phone parent</a:t>
            </a:r>
          </a:p>
          <a:p>
            <a:endParaRPr lang="en-US" dirty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Offense:  Correct the attire, Saturday School, Parent conference with administrator</a:t>
            </a:r>
          </a:p>
          <a:p>
            <a:endParaRPr lang="en-US" dirty="0"/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Offense:  Correct the attire, one day of ISS</a:t>
            </a:r>
          </a:p>
          <a:p>
            <a:endParaRPr lang="en-US" dirty="0"/>
          </a:p>
          <a:p>
            <a:r>
              <a:rPr lang="en-US" dirty="0" smtClean="0"/>
              <a:t>Repeated offenses will result in further and more punitive disciplinary 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64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162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Dress Code Violations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7504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Detention:  </a:t>
            </a:r>
            <a:r>
              <a:rPr lang="en-US" dirty="0" smtClean="0"/>
              <a:t>Dress code violations for items that can be adjusted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(sagging pants, exposed cleavage)</a:t>
            </a:r>
          </a:p>
          <a:p>
            <a:endParaRPr lang="en-US" dirty="0"/>
          </a:p>
          <a:p>
            <a:r>
              <a:rPr lang="en-US" dirty="0" smtClean="0"/>
              <a:t>Students who are unable to correct their attire, MAY be placed in:</a:t>
            </a:r>
            <a:endParaRPr lang="en-US" dirty="0"/>
          </a:p>
          <a:p>
            <a:r>
              <a:rPr lang="en-US" b="1" u="sng" dirty="0" smtClean="0"/>
              <a:t>Study </a:t>
            </a:r>
            <a:r>
              <a:rPr lang="en-US" b="1" u="sng" dirty="0" smtClean="0"/>
              <a:t>Hall/ISS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/>
              <a:t>will </a:t>
            </a:r>
            <a:r>
              <a:rPr lang="en-US" dirty="0" smtClean="0"/>
              <a:t>remain until </a:t>
            </a:r>
            <a:r>
              <a:rPr lang="en-US" dirty="0" smtClean="0"/>
              <a:t>he or she is able to change </a:t>
            </a:r>
            <a:r>
              <a:rPr lang="en-US" u="sng" dirty="0" smtClean="0"/>
              <a:t>OR </a:t>
            </a:r>
            <a:r>
              <a:rPr lang="en-US" dirty="0" smtClean="0"/>
              <a:t>parent brings a change of clothes.  Failure to report to study hall may result in Saturday School.</a:t>
            </a:r>
          </a:p>
          <a:p>
            <a:endParaRPr lang="en-US" dirty="0"/>
          </a:p>
          <a:p>
            <a:r>
              <a:rPr lang="en-US" sz="2400" b="1" u="sng" dirty="0" smtClean="0"/>
              <a:t>Note:</a:t>
            </a:r>
          </a:p>
          <a:p>
            <a:r>
              <a:rPr lang="en-US" dirty="0" smtClean="0"/>
              <a:t>Absences due to dress code violation </a:t>
            </a:r>
            <a:r>
              <a:rPr lang="en-US" dirty="0" smtClean="0"/>
              <a:t>will count toward </a:t>
            </a:r>
            <a:r>
              <a:rPr lang="en-US" dirty="0" smtClean="0"/>
              <a:t>criteria </a:t>
            </a:r>
            <a:r>
              <a:rPr lang="en-US" dirty="0" smtClean="0"/>
              <a:t>for final exam exemptions.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Absences will weigh similar to ISS or OSS.  It will be coded as “ABS” with a memo that reads “dress code violation.”    These hours may not be counted as excessive absences.</a:t>
            </a:r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3259"/>
            <a:ext cx="2057400" cy="16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553" y="4217086"/>
            <a:ext cx="1157287" cy="77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5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19739"/>
            <a:ext cx="920090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                  If you need an ID:           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  <a:p>
            <a:r>
              <a:rPr lang="en-US" sz="2800" u="sng" dirty="0" smtClean="0">
                <a:solidFill>
                  <a:srgbClr val="FFFF00"/>
                </a:solidFill>
              </a:rPr>
              <a:t>Go to 1</a:t>
            </a:r>
            <a:r>
              <a:rPr lang="en-US" sz="2800" u="sng" baseline="30000" dirty="0" smtClean="0">
                <a:solidFill>
                  <a:srgbClr val="FFFF00"/>
                </a:solidFill>
              </a:rPr>
              <a:t>st</a:t>
            </a:r>
            <a:r>
              <a:rPr lang="en-US" sz="2800" u="sng" dirty="0" smtClean="0">
                <a:solidFill>
                  <a:srgbClr val="FFFF00"/>
                </a:solidFill>
              </a:rPr>
              <a:t> Floor NEW Building during LUNCH:</a:t>
            </a:r>
          </a:p>
          <a:p>
            <a:r>
              <a:rPr lang="en-US" sz="1600" dirty="0" smtClean="0">
                <a:solidFill>
                  <a:prstClr val="white"/>
                </a:solidFill>
              </a:rPr>
              <a:t>       </a:t>
            </a:r>
            <a:endParaRPr lang="en-US" sz="2400" dirty="0" smtClean="0">
              <a:solidFill>
                <a:prstClr val="white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Seniors</a:t>
            </a:r>
            <a:r>
              <a:rPr lang="en-US" sz="2800" dirty="0">
                <a:solidFill>
                  <a:prstClr val="white"/>
                </a:solidFill>
              </a:rPr>
              <a:t>, Monday August, </a:t>
            </a:r>
            <a:r>
              <a:rPr lang="en-US" sz="2800" dirty="0" smtClean="0">
                <a:solidFill>
                  <a:prstClr val="white"/>
                </a:solidFill>
              </a:rPr>
              <a:t>19 (1st </a:t>
            </a:r>
            <a:r>
              <a:rPr lang="en-US" sz="2800" dirty="0">
                <a:solidFill>
                  <a:prstClr val="white"/>
                </a:solidFill>
              </a:rPr>
              <a:t>day of school</a:t>
            </a:r>
            <a:r>
              <a:rPr lang="en-US" sz="2800" dirty="0" smtClean="0">
                <a:solidFill>
                  <a:prstClr val="white"/>
                </a:solidFill>
              </a:rPr>
              <a:t>)</a:t>
            </a:r>
          </a:p>
          <a:p>
            <a:pPr lvl="1"/>
            <a:endParaRPr lang="en-US" sz="2800" dirty="0">
              <a:solidFill>
                <a:prstClr val="white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Juniors</a:t>
            </a:r>
            <a:r>
              <a:rPr lang="en-US" sz="2800" dirty="0">
                <a:solidFill>
                  <a:prstClr val="white"/>
                </a:solidFill>
              </a:rPr>
              <a:t>, Tuesday August, </a:t>
            </a:r>
            <a:r>
              <a:rPr lang="en-US" sz="2800" dirty="0" smtClean="0">
                <a:solidFill>
                  <a:prstClr val="white"/>
                </a:solidFill>
              </a:rPr>
              <a:t>20 (2nd </a:t>
            </a:r>
            <a:r>
              <a:rPr lang="en-US" sz="2800" dirty="0">
                <a:solidFill>
                  <a:prstClr val="white"/>
                </a:solidFill>
              </a:rPr>
              <a:t>day of school</a:t>
            </a:r>
            <a:r>
              <a:rPr lang="en-US" sz="2800" dirty="0" smtClean="0">
                <a:solidFill>
                  <a:prstClr val="white"/>
                </a:solidFill>
              </a:rPr>
              <a:t>)</a:t>
            </a:r>
          </a:p>
          <a:p>
            <a:pPr lvl="1"/>
            <a:endParaRPr lang="en-US" sz="2800" dirty="0">
              <a:solidFill>
                <a:prstClr val="white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b="1" dirty="0">
                <a:solidFill>
                  <a:srgbClr val="92D050"/>
                </a:solidFill>
              </a:rPr>
              <a:t>Sophomores</a:t>
            </a:r>
            <a:r>
              <a:rPr lang="en-US" sz="2800" dirty="0">
                <a:solidFill>
                  <a:prstClr val="white"/>
                </a:solidFill>
              </a:rPr>
              <a:t>, Wednesday </a:t>
            </a:r>
            <a:r>
              <a:rPr lang="en-US" sz="2800" dirty="0" smtClean="0">
                <a:solidFill>
                  <a:prstClr val="white"/>
                </a:solidFill>
              </a:rPr>
              <a:t>August 21 (3rd </a:t>
            </a:r>
            <a:r>
              <a:rPr lang="en-US" sz="2800" dirty="0">
                <a:solidFill>
                  <a:prstClr val="white"/>
                </a:solidFill>
              </a:rPr>
              <a:t>day of school</a:t>
            </a:r>
            <a:r>
              <a:rPr lang="en-US" sz="2800" dirty="0" smtClean="0">
                <a:solidFill>
                  <a:prstClr val="white"/>
                </a:solidFill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105400"/>
            <a:ext cx="778426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OR….</a:t>
            </a:r>
            <a:r>
              <a:rPr lang="en-US" sz="3600" dirty="0">
                <a:solidFill>
                  <a:prstClr val="black"/>
                </a:solidFill>
              </a:rPr>
              <a:t>a</a:t>
            </a:r>
            <a:r>
              <a:rPr lang="en-US" sz="3600" dirty="0" smtClean="0">
                <a:solidFill>
                  <a:prstClr val="black"/>
                </a:solidFill>
              </a:rPr>
              <a:t>nyone during 1</a:t>
            </a:r>
            <a:r>
              <a:rPr lang="en-US" sz="3600" baseline="30000" dirty="0" smtClean="0">
                <a:solidFill>
                  <a:prstClr val="black"/>
                </a:solidFill>
              </a:rPr>
              <a:t>st</a:t>
            </a:r>
            <a:r>
              <a:rPr lang="en-US" sz="3600" dirty="0" smtClean="0">
                <a:solidFill>
                  <a:prstClr val="black"/>
                </a:solidFill>
              </a:rPr>
              <a:t> week: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</a:rPr>
              <a:t>	from 8:00-8:15 or 3:45-4:00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ts4.mm.bing.net/th?id=H.4949718987507675&amp;pid=1.7&amp;w=242&amp;h=180&amp;c=7&amp;rs=1&amp;url=http%3a%2f%2fbuncombecounty4h.wordpress.com%2f2010%2f12%2f02%2freminder-4-h-project-records-and-award-applications-due%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9631">
            <a:off x="1528825" y="305946"/>
            <a:ext cx="1562636" cy="116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1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2144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Student Envelopes &amp;  Student Handbooks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001000" cy="386623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Take Home and Return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DUE to ADVISOR by Tuesday Aug 27th	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300" dirty="0" smtClean="0"/>
              <a:t>Application for Meal Benefits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200" dirty="0" smtClean="0"/>
              <a:t>Receipt </a:t>
            </a:r>
            <a:r>
              <a:rPr lang="en-US" sz="2200" dirty="0"/>
              <a:t>of Policies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200" dirty="0" smtClean="0"/>
              <a:t>Emergency Contact Form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200" dirty="0" smtClean="0"/>
              <a:t>PTSO Membership Form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200" dirty="0" smtClean="0"/>
              <a:t>PTSO Directory Info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200" dirty="0" smtClean="0"/>
              <a:t>Statement of Responsibility: 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page of the Student Handbook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819873"/>
            <a:ext cx="44196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prstClr val="black"/>
                </a:solidFill>
              </a:rPr>
              <a:t>Keep: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Student Handbook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Parent Information Handbook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8194" name="Picture 2" descr="http://ak.buy.com/PI/0/500/223625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68" y="1652319"/>
            <a:ext cx="2005281" cy="200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2.bp.blogspot.com/_uu55yGt0iu0/TSa82YZiVFI/AAAAAAAAGFM/SyGnpYqo60A/s1600/remi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34"/>
            <a:ext cx="1509963" cy="145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33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FHS Rules</a:t>
            </a:r>
            <a:br>
              <a:rPr lang="en-US" sz="9600" dirty="0" smtClean="0"/>
            </a:br>
            <a:r>
              <a:rPr lang="en-US" sz="5400" dirty="0" smtClean="0"/>
              <a:t>Student Handbook</a:t>
            </a:r>
            <a:br>
              <a:rPr lang="en-US" sz="5400" dirty="0" smtClean="0"/>
            </a:br>
            <a:r>
              <a:rPr lang="en-US" sz="5400" dirty="0" smtClean="0"/>
              <a:t>pgs. 14-15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283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Cell Phones &amp; </a:t>
            </a:r>
            <a:br>
              <a:rPr lang="en-US" sz="4800" dirty="0" smtClean="0"/>
            </a:br>
            <a:r>
              <a:rPr lang="en-US" sz="4800" dirty="0" smtClean="0"/>
              <a:t>Electronic Devices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28600" y="2589073"/>
            <a:ext cx="8686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You </a:t>
            </a:r>
            <a:r>
              <a:rPr lang="en-US" sz="3600" dirty="0" smtClean="0">
                <a:solidFill>
                  <a:srgbClr val="FF0000"/>
                </a:solidFill>
              </a:rPr>
              <a:t>CAN</a:t>
            </a:r>
            <a:r>
              <a:rPr lang="en-US" sz="3600" dirty="0" smtClean="0"/>
              <a:t> use your cell phone: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Between </a:t>
            </a:r>
            <a:r>
              <a:rPr lang="en-US" sz="2400" dirty="0"/>
              <a:t>class changes and at lunch</a:t>
            </a:r>
            <a:r>
              <a:rPr lang="en-US" sz="2400" dirty="0" smtClean="0"/>
              <a:t>.</a:t>
            </a:r>
          </a:p>
          <a:p>
            <a:pPr lvl="2"/>
            <a:endParaRPr lang="en-US" dirty="0" smtClean="0"/>
          </a:p>
          <a:p>
            <a:r>
              <a:rPr lang="en-US" sz="3600" dirty="0" smtClean="0"/>
              <a:t>You may </a:t>
            </a:r>
            <a:r>
              <a:rPr lang="en-US" sz="3600" dirty="0" smtClean="0">
                <a:solidFill>
                  <a:srgbClr val="FF0000"/>
                </a:solidFill>
              </a:rPr>
              <a:t>NOT</a:t>
            </a:r>
            <a:r>
              <a:rPr lang="en-US" sz="3600" dirty="0" smtClean="0"/>
              <a:t> use your cell phone: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during </a:t>
            </a:r>
            <a:r>
              <a:rPr lang="en-US" sz="2400" dirty="0"/>
              <a:t>class </a:t>
            </a:r>
            <a:r>
              <a:rPr lang="en-US" sz="2400" dirty="0" smtClean="0"/>
              <a:t>time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/>
              <a:t>the </a:t>
            </a:r>
            <a:r>
              <a:rPr lang="en-US" sz="2400" dirty="0" smtClean="0"/>
              <a:t>library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in the main office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assemblies</a:t>
            </a:r>
          </a:p>
          <a:p>
            <a:pPr lvl="2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58" y="60960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11" y="4602162"/>
            <a:ext cx="2538412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5638800" y="4419600"/>
            <a:ext cx="2860858" cy="2057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6423">
            <a:off x="5522503" y="4382359"/>
            <a:ext cx="3156018" cy="205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0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phones/Electronic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b="1" u="sng" dirty="0" smtClean="0"/>
              <a:t>Penalties for </a:t>
            </a:r>
            <a:r>
              <a:rPr lang="en-US" b="1" u="sng" dirty="0" err="1" smtClean="0"/>
              <a:t>mis</a:t>
            </a:r>
            <a:r>
              <a:rPr lang="en-US" b="1" u="sng" dirty="0" smtClean="0"/>
              <a:t>-use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Infraction: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Confiscate </a:t>
            </a:r>
            <a:r>
              <a:rPr lang="en-US" dirty="0"/>
              <a:t>phone and student retrieve phone at end of school day from </a:t>
            </a:r>
            <a:r>
              <a:rPr lang="en-US" dirty="0" smtClean="0"/>
              <a:t>one </a:t>
            </a:r>
            <a:r>
              <a:rPr lang="en-US" dirty="0" smtClean="0"/>
              <a:t>of the 5 offices.  </a:t>
            </a:r>
          </a:p>
          <a:p>
            <a:pPr marL="457200" lvl="1" indent="0">
              <a:buNone/>
            </a:pPr>
            <a:endParaRPr lang="en-US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nd</a:t>
            </a:r>
            <a:r>
              <a:rPr lang="en-US" b="1" dirty="0">
                <a:solidFill>
                  <a:srgbClr val="FF0000"/>
                </a:solidFill>
              </a:rPr>
              <a:t> Infraction: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infraction </a:t>
            </a:r>
            <a:r>
              <a:rPr lang="en-US" dirty="0" smtClean="0"/>
              <a:t>administered </a:t>
            </a:r>
            <a:r>
              <a:rPr lang="en-US" b="1" dirty="0" smtClean="0"/>
              <a:t>AND</a:t>
            </a:r>
            <a:r>
              <a:rPr lang="en-US" dirty="0" smtClean="0"/>
              <a:t> 3 </a:t>
            </a:r>
            <a:r>
              <a:rPr lang="en-US" dirty="0"/>
              <a:t>days </a:t>
            </a:r>
            <a:r>
              <a:rPr lang="en-US" dirty="0" smtClean="0"/>
              <a:t>detention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baseline="30000" dirty="0">
                <a:solidFill>
                  <a:srgbClr val="FF0000"/>
                </a:solidFill>
              </a:rPr>
              <a:t>rd</a:t>
            </a:r>
            <a:r>
              <a:rPr lang="en-US" b="1" dirty="0">
                <a:solidFill>
                  <a:srgbClr val="FF0000"/>
                </a:solidFill>
              </a:rPr>
              <a:t> Infraction: 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Confiscate </a:t>
            </a:r>
            <a:r>
              <a:rPr lang="en-US" dirty="0"/>
              <a:t>phone, parent retrieve phone, 1 day of In School Suspension (ISS)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dirty="0" smtClean="0"/>
              <a:t>Any </a:t>
            </a:r>
            <a:r>
              <a:rPr lang="en-US" dirty="0"/>
              <a:t>additional infractions will result in further disciplinary action.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Refusal </a:t>
            </a:r>
            <a:r>
              <a:rPr lang="en-US" b="1" dirty="0">
                <a:solidFill>
                  <a:srgbClr val="FF0000"/>
                </a:solidFill>
              </a:rPr>
              <a:t>to give phone at any time = 3 days In School Suspension (ISS)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90800"/>
            <a:ext cx="16097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4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438400"/>
            <a:ext cx="10058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Telephone:  </a:t>
            </a:r>
            <a:endParaRPr lang="en-US" sz="4800" b="1" dirty="0" smtClean="0"/>
          </a:p>
          <a:p>
            <a:r>
              <a:rPr lang="en-US" dirty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In </a:t>
            </a:r>
            <a:r>
              <a:rPr lang="en-US" b="1" dirty="0">
                <a:solidFill>
                  <a:srgbClr val="FF0000"/>
                </a:solidFill>
              </a:rPr>
              <a:t>an emergency, </a:t>
            </a:r>
            <a:r>
              <a:rPr lang="en-US" dirty="0"/>
              <a:t>students may use the phone in </a:t>
            </a:r>
            <a:r>
              <a:rPr lang="en-US" dirty="0" smtClean="0"/>
              <a:t>one of the 5 offices.  </a:t>
            </a:r>
          </a:p>
          <a:p>
            <a:endParaRPr lang="en-US" dirty="0" smtClean="0"/>
          </a:p>
          <a:p>
            <a:r>
              <a:rPr lang="en-US" dirty="0" smtClean="0"/>
              <a:t>	Student </a:t>
            </a:r>
            <a:r>
              <a:rPr lang="en-US" dirty="0"/>
              <a:t>plans and needs should be handled outside of school hours.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28098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2999" y="4562385"/>
            <a:ext cx="3400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I:  Entrance, Purple Office </a:t>
            </a:r>
          </a:p>
          <a:p>
            <a:r>
              <a:rPr lang="en-US" dirty="0" smtClean="0"/>
              <a:t>Phase II: (New Building) </a:t>
            </a:r>
          </a:p>
          <a:p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 or 3</a:t>
            </a:r>
            <a:r>
              <a:rPr lang="en-US" baseline="30000" dirty="0" smtClean="0"/>
              <a:t>rd</a:t>
            </a:r>
            <a:r>
              <a:rPr lang="en-US" dirty="0" smtClean="0"/>
              <a:t> Floor</a:t>
            </a:r>
          </a:p>
          <a:p>
            <a:r>
              <a:rPr lang="en-US" dirty="0" smtClean="0"/>
              <a:t>‘91 Addition: </a:t>
            </a:r>
            <a:r>
              <a:rPr lang="en-US" dirty="0" smtClean="0"/>
              <a:t> 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Floor</a:t>
            </a:r>
            <a:endParaRPr lang="en-US" dirty="0"/>
          </a:p>
        </p:txBody>
      </p:sp>
      <p:pic>
        <p:nvPicPr>
          <p:cNvPr id="1026" name="Picture 2" descr="http://ts2.mm.bing.net/th?id=H.4757626580566173&amp;pid=1.7&amp;w=229&amp;h=186&amp;c=7&amp;rs=1&amp;url=http%3a%2f%2fwho-is-erin-smith.com%2f5-common-mistakes-mlmers-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304800"/>
            <a:ext cx="3248025" cy="263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2.mm.bing.net/th?id=H.4658004802603741&amp;pid=1.7&amp;w=268&amp;h=188&amp;c=7&amp;rs=1&amp;url=http%3a%2f%2fwww.expatads.com%2f105-Zambia%2fposts%2f14-Pets-Animals%2f29-Buy-Sell-Pets%2f600580-Adorable-English-Bulldog-Puppies-Available.htm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84" y="4267200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777" y="639237"/>
            <a:ext cx="8915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Dress Code:</a:t>
            </a:r>
          </a:p>
          <a:p>
            <a:endParaRPr lang="en-US" dirty="0"/>
          </a:p>
          <a:p>
            <a:r>
              <a:rPr lang="en-US" sz="2400" dirty="0" smtClean="0"/>
              <a:t>Students must meet dress code throughout the school year including: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Graduation practice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Final Exam Schedules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	**Failure to do so: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400" dirty="0" smtClean="0"/>
              <a:t>may hinder graduation practice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400" dirty="0" smtClean="0"/>
              <a:t>will result in taking final exams after school hours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961">
            <a:off x="6751152" y="2603518"/>
            <a:ext cx="2001741" cy="149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277" y="2942044"/>
            <a:ext cx="1933575" cy="149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8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554" y="739815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6154" y="36576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must </a:t>
            </a:r>
            <a:r>
              <a:rPr lang="en-US" sz="2400" dirty="0"/>
              <a:t>have hip area covered. </a:t>
            </a:r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Coverage </a:t>
            </a:r>
            <a:r>
              <a:rPr lang="en-US" sz="2400" dirty="0"/>
              <a:t>includes </a:t>
            </a:r>
            <a:r>
              <a:rPr lang="en-US" sz="2400" dirty="0" smtClean="0"/>
              <a:t>t-shirts, sweaters</a:t>
            </a:r>
            <a:r>
              <a:rPr lang="en-US" sz="2400" dirty="0"/>
              <a:t>, skirts, </a:t>
            </a:r>
            <a:r>
              <a:rPr lang="en-US" sz="2400" dirty="0" smtClean="0"/>
              <a:t>shorts, and dresses of any </a:t>
            </a:r>
            <a:r>
              <a:rPr lang="en-US" sz="2400" dirty="0"/>
              <a:t>length that are modest in fitting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-866775" y="691306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Leggings </a:t>
            </a:r>
          </a:p>
          <a:p>
            <a:pPr algn="ctr"/>
            <a:r>
              <a:rPr lang="en-US" sz="4800" dirty="0" smtClean="0"/>
              <a:t>&amp;</a:t>
            </a:r>
          </a:p>
          <a:p>
            <a:pPr algn="ctr"/>
            <a:r>
              <a:rPr lang="en-US" sz="4800" dirty="0" smtClean="0"/>
              <a:t>Yoga Pants</a:t>
            </a:r>
            <a:endParaRPr lang="en-US" sz="48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38200"/>
            <a:ext cx="134302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6248400" y="838200"/>
            <a:ext cx="1371600" cy="1447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6248400" y="838201"/>
            <a:ext cx="1371600" cy="15239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7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1044</TotalTime>
  <Words>628</Words>
  <Application>Microsoft Office PowerPoint</Application>
  <PresentationFormat>On-screen Show (4:3)</PresentationFormat>
  <Paragraphs>174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1_Office Theme</vt:lpstr>
      <vt:lpstr>2_Office Theme</vt:lpstr>
      <vt:lpstr>PowerPoint Presentation</vt:lpstr>
      <vt:lpstr>PowerPoint Presentation</vt:lpstr>
      <vt:lpstr>Student Envelopes &amp;  Student Handbooks</vt:lpstr>
      <vt:lpstr>FHS Rules Student Handbook pgs. 14-15</vt:lpstr>
      <vt:lpstr>Cell Phones &amp;  Electronic Devices</vt:lpstr>
      <vt:lpstr>Cell phones/Electronic Devices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FHS Handbook Presentation</dc:title>
  <dc:creator>ConfigMe</dc:creator>
  <cp:lastModifiedBy>ConfigMe</cp:lastModifiedBy>
  <cp:revision>112</cp:revision>
  <dcterms:created xsi:type="dcterms:W3CDTF">2012-08-13T03:35:58Z</dcterms:created>
  <dcterms:modified xsi:type="dcterms:W3CDTF">2013-08-20T21:39:22Z</dcterms:modified>
</cp:coreProperties>
</file>