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68" r:id="rId1"/>
    <p:sldMasterId id="2147483780" r:id="rId2"/>
  </p:sldMasterIdLst>
  <p:notesMasterIdLst>
    <p:notesMasterId r:id="rId38"/>
  </p:notesMasterIdLst>
  <p:sldIdLst>
    <p:sldId id="305" r:id="rId3"/>
    <p:sldId id="343" r:id="rId4"/>
    <p:sldId id="345" r:id="rId5"/>
    <p:sldId id="306" r:id="rId6"/>
    <p:sldId id="346" r:id="rId7"/>
    <p:sldId id="351" r:id="rId8"/>
    <p:sldId id="350" r:id="rId9"/>
    <p:sldId id="349" r:id="rId10"/>
    <p:sldId id="348" r:id="rId11"/>
    <p:sldId id="307" r:id="rId12"/>
    <p:sldId id="326" r:id="rId13"/>
    <p:sldId id="308" r:id="rId14"/>
    <p:sldId id="311" r:id="rId15"/>
    <p:sldId id="310" r:id="rId16"/>
    <p:sldId id="309" r:id="rId17"/>
    <p:sldId id="330" r:id="rId18"/>
    <p:sldId id="329" r:id="rId19"/>
    <p:sldId id="327" r:id="rId20"/>
    <p:sldId id="337" r:id="rId21"/>
    <p:sldId id="316" r:id="rId22"/>
    <p:sldId id="312" r:id="rId23"/>
    <p:sldId id="313" r:id="rId24"/>
    <p:sldId id="314" r:id="rId25"/>
    <p:sldId id="315" r:id="rId26"/>
    <p:sldId id="319" r:id="rId27"/>
    <p:sldId id="317" r:id="rId28"/>
    <p:sldId id="333" r:id="rId29"/>
    <p:sldId id="335" r:id="rId30"/>
    <p:sldId id="334" r:id="rId31"/>
    <p:sldId id="336" r:id="rId32"/>
    <p:sldId id="331" r:id="rId33"/>
    <p:sldId id="332" r:id="rId34"/>
    <p:sldId id="338" r:id="rId35"/>
    <p:sldId id="339" r:id="rId36"/>
    <p:sldId id="34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1" autoAdjust="0"/>
  </p:normalViewPr>
  <p:slideViewPr>
    <p:cSldViewPr>
      <p:cViewPr>
        <p:scale>
          <a:sx n="82" d="100"/>
          <a:sy n="82" d="100"/>
        </p:scale>
        <p:origin x="-8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871ED-C9AB-4F14-BEB8-7A1FFB63984B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063A7-099E-4572-A46C-F324E7416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40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063A7-099E-4572-A46C-F324E74166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35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063A7-099E-4572-A46C-F324E74166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18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063A7-099E-4572-A46C-F324E74166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16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063A7-099E-4572-A46C-F324E74166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8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46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08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50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00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04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39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97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23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60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52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4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86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18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7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2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34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7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1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4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8D68-EDA2-4AE9-97F4-4F441AB73248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CC2D7-7F28-4AC9-8A46-932CDFDCB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57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58D68-EDA2-4AE9-97F4-4F441AB73248}" type="datetimeFigureOut">
              <a:rPr lang="en-US" smtClean="0"/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CC2D7-7F28-4AC9-8A46-932CDFDCB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1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58D68-EDA2-4AE9-97F4-4F441AB73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CC2D7-7F28-4AC9-8A46-932CDFDCBF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6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9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1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45.jpeg"/><Relationship Id="rId4" Type="http://schemas.openxmlformats.org/officeDocument/2006/relationships/image" Target="../media/image41.pn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vector-magz.com/wp-content/uploads/2013/07/bulldog-clipart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6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emf"/><Relationship Id="rId5" Type="http://schemas.openxmlformats.org/officeDocument/2006/relationships/image" Target="../media/image23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53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yar.net/fhs/school-info/fhsprograms.html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yar.net/fhs/school-info/fhsprograms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Dawn.Norman@fayar.net" TargetMode="External"/><Relationship Id="rId2" Type="http://schemas.openxmlformats.org/officeDocument/2006/relationships/hyperlink" Target="mailto:Doug.Wright@fayar.net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Tina.Bulla@fayar.net" TargetMode="External"/><Relationship Id="rId4" Type="http://schemas.openxmlformats.org/officeDocument/2006/relationships/hyperlink" Target="mailto:Lesli.Zeagler@fayar.net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yar.net/fhsprogram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fayar.net/fhsprogram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3.gstatic.com/images?q=tbn:ANd9GcTw81oTpq6wYW5_uicWF4O5lQLbtZf4aCQHooTY_fKzrNUdIqF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3124200" cy="301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0" y="49530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You will have advisory every day the first week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8:20 – 8:55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95300" y="6858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Thursday  August 22nd</a:t>
            </a:r>
          </a:p>
        </p:txBody>
      </p:sp>
    </p:spTree>
    <p:extLst>
      <p:ext uri="{BB962C8B-B14F-4D97-AF65-F5344CB8AC3E}">
        <p14:creationId xmlns:p14="http://schemas.microsoft.com/office/powerpoint/2010/main" val="144539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54168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Who’s Who at FHS?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636124" y="568982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Steve Jacoby, Principal</a:t>
            </a:r>
          </a:p>
        </p:txBody>
      </p:sp>
      <p:pic>
        <p:nvPicPr>
          <p:cNvPr id="2050" name="Picture 2" descr="C:\Users\deanna.easton\AppData\Local\Microsoft\Windows\Temporary Internet Files\Content.Outlook\EP8V4RCP\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5435" y="2125011"/>
            <a:ext cx="397897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anna.easton\AppData\Local\Microsoft\Windows\Temporary Internet Files\Content.Outlook\EP8V4RCP\photo (2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7109" y="2167585"/>
            <a:ext cx="3383833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00" y="5274329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Martha Thornton</a:t>
            </a:r>
          </a:p>
          <a:p>
            <a:pPr algn="ctr"/>
            <a:r>
              <a:rPr lang="en-US" sz="2400" b="1" dirty="0" smtClean="0"/>
              <a:t>Principal’s Secretary</a:t>
            </a:r>
            <a:endParaRPr lang="en-US" sz="24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4970600"/>
            <a:ext cx="2417679" cy="60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75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eanna.easton\AppData\Local\Microsoft\Windows\Temporary Internet Files\Content.Outlook\EP8V4RCP\photo (2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16909" y="2464522"/>
            <a:ext cx="2284438" cy="170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0813" y="825368"/>
            <a:ext cx="44846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400" b="1" dirty="0" smtClean="0"/>
              <a:t>Janet Stevens Book-Keeper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91 Addition, 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</a:rPr>
              <a:t> Floor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94" y="1264361"/>
            <a:ext cx="1585769" cy="21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0843" y="137936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Diana Bonilla </a:t>
            </a:r>
          </a:p>
          <a:p>
            <a:pPr algn="ctr"/>
            <a:r>
              <a:rPr lang="en-US" sz="2400" b="1" dirty="0" smtClean="0"/>
              <a:t>Spanish Translator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Phase 1, Admin Area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84" y="2028727"/>
            <a:ext cx="1192749" cy="97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81" y="2734524"/>
            <a:ext cx="18954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25" y="39125"/>
            <a:ext cx="76088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62" y="3075086"/>
            <a:ext cx="2762374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0" y="4764127"/>
            <a:ext cx="18954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40" y="5283201"/>
            <a:ext cx="2801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Pam Richardson</a:t>
            </a:r>
          </a:p>
          <a:p>
            <a:r>
              <a:rPr lang="en-US" sz="2400" b="1" dirty="0" smtClean="0"/>
              <a:t>Admin Asst.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Phase I, Admin Area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530" y="4106863"/>
            <a:ext cx="17240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deanna.easton\AppData\Local\Microsoft\Windows\Temporary Internet Files\Content.Outlook\T2BGXUG2\phot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859" y="3505200"/>
            <a:ext cx="1270696" cy="95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4400" y="5283201"/>
            <a:ext cx="27487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Jamie </a:t>
            </a:r>
            <a:r>
              <a:rPr lang="en-US" sz="2400" b="1" dirty="0" err="1" smtClean="0"/>
              <a:t>Charboneau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Admin Asst.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Phase II, 1</a:t>
            </a:r>
            <a:r>
              <a:rPr lang="en-US" b="1" baseline="30000" dirty="0" smtClean="0">
                <a:solidFill>
                  <a:srgbClr val="FF0000"/>
                </a:solidFill>
              </a:rPr>
              <a:t>st</a:t>
            </a:r>
            <a:r>
              <a:rPr lang="en-US" b="1" dirty="0" smtClean="0">
                <a:solidFill>
                  <a:srgbClr val="FF0000"/>
                </a:solidFill>
              </a:rPr>
              <a:t> Floor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-152400"/>
            <a:ext cx="76088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454833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Dr. Marbury</a:t>
            </a:r>
          </a:p>
          <a:p>
            <a:pPr algn="ctr"/>
            <a:r>
              <a:rPr lang="en-US" sz="2800" b="1" dirty="0" smtClean="0"/>
              <a:t>Assistant Principal</a:t>
            </a:r>
          </a:p>
        </p:txBody>
      </p:sp>
      <p:pic>
        <p:nvPicPr>
          <p:cNvPr id="3074" name="Picture 2" descr="C:\Users\deanna.easton\AppData\Local\Microsoft\Windows\Temporary Internet Files\Content.Outlook\EP8V4RCP\photo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765" y="2935759"/>
            <a:ext cx="3053313" cy="228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408" y="3657600"/>
            <a:ext cx="1929934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5801506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91 Addition, 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</a:rPr>
              <a:t> Floor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47" y="2553182"/>
            <a:ext cx="2314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54102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Dr. Hoy</a:t>
            </a:r>
          </a:p>
          <a:p>
            <a:pPr algn="ctr"/>
            <a:r>
              <a:rPr lang="en-US" sz="2800" b="1" dirty="0" smtClean="0"/>
              <a:t>Assistant Principal</a:t>
            </a:r>
            <a:endParaRPr lang="en-US" sz="2800" b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342" y="2104140"/>
            <a:ext cx="242093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67620" y="1515154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Phase I, 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</a:rPr>
              <a:t> Floor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9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53" y="0"/>
            <a:ext cx="76152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71923" y="5595452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2400" b="1" dirty="0" smtClean="0"/>
              <a:t>Michelle Miller</a:t>
            </a:r>
          </a:p>
          <a:p>
            <a:pPr algn="ctr"/>
            <a:r>
              <a:rPr lang="en-US" sz="2400" b="1" dirty="0" smtClean="0"/>
              <a:t> CREW Lead </a:t>
            </a:r>
            <a:r>
              <a:rPr lang="en-US" sz="2400" b="1" dirty="0"/>
              <a:t>T</a:t>
            </a:r>
            <a:r>
              <a:rPr lang="en-US" sz="2400" b="1" dirty="0" smtClean="0"/>
              <a:t>eacher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13806" y="2748714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Tina Bulla</a:t>
            </a:r>
          </a:p>
          <a:p>
            <a:pPr algn="ctr"/>
            <a:r>
              <a:rPr lang="en-US" sz="2400" b="1" dirty="0" smtClean="0"/>
              <a:t>CREW counselor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336" y="2464243"/>
            <a:ext cx="2847975" cy="298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deanna.easton\AppData\Local\Microsoft\Windows\Temporary Internet Files\Content.Outlook\EP8V4RCP\photo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015" y="3626016"/>
            <a:ext cx="336682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anna.easton\AppData\Local\Microsoft\Windows\Temporary Internet Files\Content.Outlook\EP8V4RCP\photo (19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9931" y="3949730"/>
            <a:ext cx="3219751" cy="24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299" y="2209103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Byron Zeagler</a:t>
            </a:r>
          </a:p>
          <a:p>
            <a:pPr algn="ctr"/>
            <a:r>
              <a:rPr lang="en-US" sz="2400" b="1" dirty="0" smtClean="0"/>
              <a:t>CREW Principal</a:t>
            </a:r>
            <a:endParaRPr lang="en-US" sz="2400" b="1" dirty="0"/>
          </a:p>
        </p:txBody>
      </p:sp>
      <p:pic>
        <p:nvPicPr>
          <p:cNvPr id="10" name="Picture 2" descr="C:\Users\deanna.easton\AppData\Local\Microsoft\Windows\Temporary Internet Files\Content.Outlook\T2BGXUG2\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430" y="1145574"/>
            <a:ext cx="1964635" cy="147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9610" y="1122792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Phase II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rd</a:t>
            </a:r>
            <a:r>
              <a:rPr lang="en-US" sz="2400" b="1" dirty="0" smtClean="0">
                <a:solidFill>
                  <a:srgbClr val="FF0000"/>
                </a:solidFill>
              </a:rPr>
              <a:t> Floor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13806" y="1496307"/>
            <a:ext cx="927369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23" y="1010878"/>
            <a:ext cx="3146317" cy="146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64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11" y="-194153"/>
            <a:ext cx="76088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3788" y="1524000"/>
            <a:ext cx="3315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David Young </a:t>
            </a:r>
          </a:p>
          <a:p>
            <a:r>
              <a:rPr lang="en-US" sz="2400" b="1" dirty="0" smtClean="0"/>
              <a:t>FACE Principal</a:t>
            </a:r>
            <a:endParaRPr lang="en-US" sz="2400" b="1" dirty="0"/>
          </a:p>
        </p:txBody>
      </p:sp>
      <p:pic>
        <p:nvPicPr>
          <p:cNvPr id="7170" name="Picture 2" descr="C:\Users\deanna.easton\AppData\Local\Microsoft\Windows\Temporary Internet Files\Content.Outlook\EP8V4RCP\photo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7"/>
          <a:stretch/>
        </p:blipFill>
        <p:spPr bwMode="auto">
          <a:xfrm rot="5400000">
            <a:off x="6909284" y="2321430"/>
            <a:ext cx="1828930" cy="189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eanna.easton\AppData\Local\Microsoft\Windows\Temporary Internet Files\Content.Outlook\EP8V4RCP\photo (1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60391"/>
            <a:ext cx="2468745" cy="184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70421" y="6247107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Doug Wright, FACE Counselor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441767" y="5029200"/>
            <a:ext cx="4501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Mark White</a:t>
            </a:r>
            <a:endParaRPr lang="en-US" sz="2400" b="1" dirty="0"/>
          </a:p>
          <a:p>
            <a:pPr algn="ctr"/>
            <a:r>
              <a:rPr lang="en-US" sz="2400" b="1" dirty="0" smtClean="0"/>
              <a:t> FACE Lead Teacher</a:t>
            </a:r>
            <a:endParaRPr lang="en-US" sz="2400" b="1" dirty="0"/>
          </a:p>
        </p:txBody>
      </p:sp>
      <p:pic>
        <p:nvPicPr>
          <p:cNvPr id="11" name="Picture 2" descr="C:\Users\deanna.easton\AppData\Local\Microsoft\Windows\Temporary Internet Files\Content.Outlook\T2BGXUG2\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52" y="1202760"/>
            <a:ext cx="1964635" cy="147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2216" y="1202760"/>
            <a:ext cx="257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Phase II, 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b="1" dirty="0" smtClean="0">
                <a:solidFill>
                  <a:srgbClr val="FF0000"/>
                </a:solidFill>
              </a:rPr>
              <a:t>  Floor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22439" y="1939498"/>
            <a:ext cx="927369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11" y="2900061"/>
            <a:ext cx="19812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deanna.easton\Desktop\SLC Logos\FACE Design 2013 A Signature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31" y="2697456"/>
            <a:ext cx="2797445" cy="166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3200" y="4866814"/>
            <a:ext cx="2789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Doug Wright</a:t>
            </a:r>
          </a:p>
          <a:p>
            <a:r>
              <a:rPr lang="en-US" sz="2400" b="1" dirty="0" smtClean="0"/>
              <a:t>FACE Counselor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6898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02" y="-152400"/>
            <a:ext cx="76088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6290396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Bobby Smith, GEM Principal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4192" y="1325832"/>
            <a:ext cx="473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Boyd Logan, GEM Lead Teacher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081036" y="5795498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Dawn Norman, GEM Counselor</a:t>
            </a:r>
          </a:p>
        </p:txBody>
      </p:sp>
      <p:pic>
        <p:nvPicPr>
          <p:cNvPr id="9219" name="Picture 3" descr="C:\Users\deanna.easton\AppData\Local\Microsoft\Windows\Temporary Internet Files\Content.Outlook\EP8V4RCP\photo (10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2"/>
          <a:stretch/>
        </p:blipFill>
        <p:spPr bwMode="auto">
          <a:xfrm rot="5400000">
            <a:off x="2672666" y="4203755"/>
            <a:ext cx="1864053" cy="21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eanna.easton\AppData\Local\Microsoft\Windows\Temporary Internet Files\Content.Outlook\EP8V4RCP\photo (1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1945"/>
            <a:ext cx="2223135" cy="166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deanna.easton\AppData\Local\Microsoft\Windows\Temporary Internet Files\Content.Outlook\EP8V4RCP\photo (2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72767"/>
            <a:ext cx="2635649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deanna.easton\AppData\Local\Microsoft\Windows\Temporary Internet Files\Content.Outlook\T2BGXUG2\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83307"/>
            <a:ext cx="1625122" cy="121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67036" y="180291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Phase II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 2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800" b="1" dirty="0" smtClean="0">
                <a:solidFill>
                  <a:srgbClr val="FF0000"/>
                </a:solidFill>
              </a:rPr>
              <a:t>  Floor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476211" y="1565411"/>
            <a:ext cx="111840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C:\Users\deanna.easton\Desktop\SLC Logos\GEM Design 2013 A Signature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2521174"/>
            <a:ext cx="2794000" cy="148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" y="494135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Bobby Smith</a:t>
            </a:r>
          </a:p>
          <a:p>
            <a:r>
              <a:rPr lang="en-US" sz="2400" dirty="0" smtClean="0"/>
              <a:t>GEM Principal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001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152400"/>
            <a:ext cx="76152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216491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761" y="1600200"/>
            <a:ext cx="2962275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5217" y="1981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Carol Borgstadt</a:t>
            </a:r>
          </a:p>
          <a:p>
            <a:pPr algn="ctr"/>
            <a:r>
              <a:rPr lang="en-US" sz="2400" b="1" dirty="0" smtClean="0"/>
              <a:t>ID’s and Admin Asst.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292888" y="5457463"/>
            <a:ext cx="3957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Routh</a:t>
            </a:r>
            <a:r>
              <a:rPr lang="en-US" sz="2400" b="1" dirty="0" smtClean="0"/>
              <a:t> Ann Yarbrough</a:t>
            </a:r>
          </a:p>
          <a:p>
            <a:pPr algn="ctr"/>
            <a:r>
              <a:rPr lang="en-US" sz="2400" b="1" dirty="0" smtClean="0"/>
              <a:t>Counselor Admin Asst.</a:t>
            </a:r>
            <a:endParaRPr lang="en-US" sz="2400" b="1" dirty="0"/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309" y="4648200"/>
            <a:ext cx="334279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0561" y="5457463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Driver’s License Forms</a:t>
            </a:r>
          </a:p>
          <a:p>
            <a:pPr algn="ctr"/>
            <a:r>
              <a:rPr lang="en-US" sz="2400" b="1" dirty="0" smtClean="0"/>
              <a:t>Record Corrections Forms</a:t>
            </a:r>
          </a:p>
          <a:p>
            <a:pPr algn="ctr"/>
            <a:r>
              <a:rPr lang="en-US" sz="2400" b="1" dirty="0" smtClean="0"/>
              <a:t>Request to See a Counselor Forms</a:t>
            </a:r>
            <a:endParaRPr lang="en-US" sz="2400" b="1" dirty="0"/>
          </a:p>
        </p:txBody>
      </p:sp>
      <p:pic>
        <p:nvPicPr>
          <p:cNvPr id="10" name="Picture 2" descr="C:\Users\deanna.easton\AppData\Local\Microsoft\Windows\Temporary Internet Files\Content.Outlook\T2BGXUG2\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26745"/>
            <a:ext cx="1650167" cy="123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572000" y="4038600"/>
            <a:ext cx="1219200" cy="1292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70017" y="40386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Phase II, 3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rd</a:t>
            </a:r>
            <a:r>
              <a:rPr lang="en-US" sz="2000" b="1" dirty="0" smtClean="0">
                <a:solidFill>
                  <a:srgbClr val="FF0000"/>
                </a:solidFill>
              </a:rPr>
              <a:t> Floor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00309" y="906881"/>
            <a:ext cx="3851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Phase I, 2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000" b="1" dirty="0" smtClean="0">
                <a:solidFill>
                  <a:srgbClr val="FF0000"/>
                </a:solidFill>
              </a:rPr>
              <a:t> Floor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Administrative Offices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9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72921" y="-32796"/>
            <a:ext cx="9448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FHS Counselors </a:t>
            </a:r>
          </a:p>
          <a:p>
            <a:pPr algn="ctr"/>
            <a:r>
              <a:rPr lang="en-US" sz="3200" b="1" dirty="0" smtClean="0"/>
              <a:t>serve students based on last name</a:t>
            </a:r>
            <a:endParaRPr lang="en-US" sz="32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1" y="2045006"/>
            <a:ext cx="2256134" cy="168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44" y="2257567"/>
            <a:ext cx="17129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344" y="1634053"/>
            <a:ext cx="1646499" cy="220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278" y="2186854"/>
            <a:ext cx="2430984" cy="188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883" y="1607031"/>
            <a:ext cx="201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Mr. Wright A-EM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513452" y="1662910"/>
            <a:ext cx="2218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Ms. Norman EN-K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891262" y="1781145"/>
            <a:ext cx="2160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Ms. Zeagler L-ROS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063451" y="1216646"/>
            <a:ext cx="201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Ms. Bulla ROT-Z</a:t>
            </a:r>
            <a:endParaRPr lang="en-US" sz="2000" dirty="0"/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62" y="4708322"/>
            <a:ext cx="2127383" cy="53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deanna.easton\AppData\Local\Microsoft\Windows\Temporary Internet Files\Content.Outlook\T2BGXUG2\ph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5" y="3837701"/>
            <a:ext cx="11684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deanna.easton\AppData\Local\Microsoft\Windows\Temporary Internet Files\Content.Outlook\T2BGXUG2\ph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672" y="4181874"/>
            <a:ext cx="11684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deanna.easton\AppData\Local\Microsoft\Windows\Temporary Internet Files\Content.Outlook\T2BGXUG2\ph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465" y="3955702"/>
            <a:ext cx="11684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635" y="4873508"/>
            <a:ext cx="197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Phase II, 1</a:t>
            </a:r>
            <a:r>
              <a:rPr lang="en-US" b="1" baseline="30000" dirty="0" smtClean="0">
                <a:solidFill>
                  <a:srgbClr val="FF0000"/>
                </a:solidFill>
              </a:rPr>
              <a:t>st</a:t>
            </a:r>
            <a:r>
              <a:rPr lang="en-US" b="1" dirty="0" smtClean="0">
                <a:solidFill>
                  <a:srgbClr val="FF0000"/>
                </a:solidFill>
              </a:rPr>
              <a:t>  Floor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1691" y="5187411"/>
            <a:ext cx="197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Phase II, 2</a:t>
            </a:r>
            <a:r>
              <a:rPr lang="en-US" b="1" baseline="30000" dirty="0" smtClean="0">
                <a:solidFill>
                  <a:srgbClr val="FF0000"/>
                </a:solidFill>
              </a:rPr>
              <a:t>nd</a:t>
            </a:r>
            <a:r>
              <a:rPr lang="en-US" b="1" dirty="0" smtClean="0">
                <a:solidFill>
                  <a:srgbClr val="FF0000"/>
                </a:solidFill>
              </a:rPr>
              <a:t> Floor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8365" y="4904369"/>
            <a:ext cx="197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Phase II, 3</a:t>
            </a:r>
            <a:r>
              <a:rPr lang="en-US" b="1" baseline="30000" dirty="0" smtClean="0">
                <a:solidFill>
                  <a:srgbClr val="FF0000"/>
                </a:solidFill>
              </a:rPr>
              <a:t>rd</a:t>
            </a:r>
            <a:r>
              <a:rPr lang="en-US" b="1" dirty="0" smtClean="0">
                <a:solidFill>
                  <a:srgbClr val="FF0000"/>
                </a:solidFill>
              </a:rPr>
              <a:t>  Floor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1624" y="5399956"/>
            <a:ext cx="2037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Phase I, 2</a:t>
            </a:r>
            <a:r>
              <a:rPr lang="en-US" b="1" baseline="30000" dirty="0" smtClean="0">
                <a:solidFill>
                  <a:srgbClr val="FF0000"/>
                </a:solidFill>
              </a:rPr>
              <a:t>nd</a:t>
            </a:r>
            <a:r>
              <a:rPr lang="en-US" b="1" dirty="0" smtClean="0">
                <a:solidFill>
                  <a:srgbClr val="FF0000"/>
                </a:solidFill>
              </a:rPr>
              <a:t> Floor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Admin Office Area</a:t>
            </a:r>
          </a:p>
        </p:txBody>
      </p:sp>
      <p:pic>
        <p:nvPicPr>
          <p:cNvPr id="8194" name="Picture 2" descr="C:\Users\deanna.easton\Desktop\SLC Logos\FACE Design 2013 A Signature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0" y="5262089"/>
            <a:ext cx="1514697" cy="90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anna.easton\Desktop\SLC Logos\GEM Design 2013 A Signature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10" y="5556743"/>
            <a:ext cx="1505924" cy="80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:\Users\deanna.easton\AppData\Local\Microsoft\Windows\Temporary Internet Files\Content.Outlook\T2BGXUG2\CREW Design 2013 A Signature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344" y="5187411"/>
            <a:ext cx="1752600" cy="1386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4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eanna.easton\AppData\Local\Microsoft\Windows\Temporary Internet Files\Content.Outlook\EP8V4RCP\photo (3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438" y="2559619"/>
            <a:ext cx="2941724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457200"/>
            <a:ext cx="749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“College and Career” </a:t>
            </a:r>
            <a:r>
              <a:rPr lang="en-US" sz="3600" b="1" dirty="0" smtClean="0"/>
              <a:t>Resource Center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53200" y="487172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Ann Butt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8976" y="1950009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/>
              <a:t>College and Universities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Technical Schools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Scholarships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Financial Aide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Senior Information</a:t>
            </a:r>
            <a:endParaRPr lang="en-US" sz="2400" b="1" dirty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51" y="2362200"/>
            <a:ext cx="18383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deanna.easton\AppData\Local\Microsoft\Windows\Temporary Internet Files\Content.Outlook\T2BGXUG2\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076" y="4528129"/>
            <a:ext cx="2235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57800" y="1547072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Phase II, 3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rd</a:t>
            </a:r>
            <a:r>
              <a:rPr lang="en-US" sz="3600" b="1" dirty="0" smtClean="0">
                <a:solidFill>
                  <a:srgbClr val="FF0000"/>
                </a:solidFill>
              </a:rPr>
              <a:t> Floor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9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858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College Visits</a:t>
            </a:r>
            <a:endParaRPr lang="en-US" sz="7200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6991">
            <a:off x="5871813" y="768141"/>
            <a:ext cx="27336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1137" y="2984083"/>
            <a:ext cx="862736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Seniors:  3 Days</a:t>
            </a:r>
          </a:p>
          <a:p>
            <a:r>
              <a:rPr lang="en-US" sz="2400" dirty="0" smtClean="0"/>
              <a:t>Juniors:   2 days</a:t>
            </a:r>
          </a:p>
          <a:p>
            <a:endParaRPr lang="en-US" sz="2400" dirty="0"/>
          </a:p>
          <a:p>
            <a:r>
              <a:rPr lang="en-US" sz="2400" dirty="0" smtClean="0"/>
              <a:t>College Visit Forms are in College and Career Room</a:t>
            </a:r>
          </a:p>
          <a:p>
            <a:endParaRPr lang="en-US" sz="2400" dirty="0"/>
          </a:p>
          <a:p>
            <a:r>
              <a:rPr lang="en-US" sz="2400" dirty="0" smtClean="0"/>
              <a:t>**Visits must be made prior to May 1</a:t>
            </a:r>
            <a:r>
              <a:rPr lang="en-US" sz="2400" baseline="30000" dirty="0" smtClean="0"/>
              <a:t>st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Verification of visit must be turned into Attendance upon returning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Picture 2" descr="C:\Users\deanna.easton\AppData\Local\Microsoft\Windows\Temporary Internet Files\Content.Outlook\T2BGXUG2\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45883"/>
            <a:ext cx="2235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9850" y="28194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Phase II, 3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rd</a:t>
            </a:r>
            <a:r>
              <a:rPr lang="en-US" sz="3600" b="1" dirty="0" smtClean="0">
                <a:solidFill>
                  <a:srgbClr val="FF0000"/>
                </a:solidFill>
              </a:rPr>
              <a:t> Floor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2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372" y="1295400"/>
            <a:ext cx="920090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white"/>
                </a:solidFill>
              </a:rPr>
              <a:t>                  If you need an ID:           </a:t>
            </a:r>
          </a:p>
          <a:p>
            <a:r>
              <a:rPr lang="en-US" sz="1600" dirty="0" smtClean="0">
                <a:solidFill>
                  <a:prstClr val="white"/>
                </a:solidFill>
              </a:rPr>
              <a:t>       </a:t>
            </a:r>
            <a:endParaRPr lang="en-US" sz="2400" dirty="0" smtClean="0">
              <a:solidFill>
                <a:prstClr val="white"/>
              </a:solidFill>
            </a:endParaRPr>
          </a:p>
          <a:p>
            <a:pPr lvl="1"/>
            <a:endParaRPr lang="en-US" sz="2800" dirty="0" smtClean="0">
              <a:solidFill>
                <a:prstClr val="white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362200"/>
            <a:ext cx="632312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Go </a:t>
            </a:r>
            <a:r>
              <a:rPr lang="en-US" sz="2400" b="1" dirty="0">
                <a:solidFill>
                  <a:srgbClr val="FF0000"/>
                </a:solidFill>
              </a:rPr>
              <a:t>to 1</a:t>
            </a:r>
            <a:r>
              <a:rPr lang="en-US" sz="2400" b="1" baseline="30000" dirty="0">
                <a:solidFill>
                  <a:srgbClr val="FF0000"/>
                </a:solidFill>
              </a:rPr>
              <a:t>st</a:t>
            </a:r>
            <a:r>
              <a:rPr lang="en-US" sz="2400" b="1" dirty="0">
                <a:solidFill>
                  <a:srgbClr val="FF0000"/>
                </a:solidFill>
              </a:rPr>
              <a:t> Floor NEW Building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during LUNCH</a:t>
            </a:r>
          </a:p>
          <a:p>
            <a:pPr algn="ctr"/>
            <a:r>
              <a:rPr lang="en-US" sz="2400" b="1" u="sng" dirty="0" smtClean="0">
                <a:solidFill>
                  <a:srgbClr val="FF0000"/>
                </a:solidFill>
              </a:rPr>
              <a:t>OR</a:t>
            </a:r>
            <a:endParaRPr lang="en-US" sz="2400" b="1" u="sng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from 8:00-8:15 or 3:45-4:00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ts4.mm.bing.net/th?id=H.4949718987507675&amp;pid=1.7&amp;w=242&amp;h=180&amp;c=7&amp;rs=1&amp;url=http%3a%2f%2fbuncombecounty4h.wordpress.com%2f2010%2f12%2f02%2freminder-4-h-project-records-and-award-applications-due%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9631">
            <a:off x="1803200" y="554478"/>
            <a:ext cx="1866749" cy="138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t2.gstatic.com/images?q=tbn:ANd9GcRamwqB_-09HlWsWdDkPKtjOXAmVCzoBj2fmAN4mH_NpKqFEDVpQpzn6x5u">
            <a:hlinkClick r:id="rId3" tooltip="angry bulldog clipart – I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38" y="4169470"/>
            <a:ext cx="1996014" cy="19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87797"/>
            <a:ext cx="2286537" cy="171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6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3" y="152400"/>
            <a:ext cx="76152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deanna.easton\AppData\Local\Microsoft\Windows\Temporary Internet Files\Content.Outlook\EP8V4RCP\photo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36" y="2580588"/>
            <a:ext cx="3124200" cy="23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3978" y="4839207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Hannah Fleming</a:t>
            </a:r>
          </a:p>
          <a:p>
            <a:pPr algn="ctr"/>
            <a:r>
              <a:rPr lang="en-US" sz="2400" b="1" dirty="0" smtClean="0"/>
              <a:t>Admin </a:t>
            </a:r>
            <a:r>
              <a:rPr lang="en-US" sz="2400" b="1" dirty="0" err="1" smtClean="0"/>
              <a:t>Asst</a:t>
            </a:r>
            <a:r>
              <a:rPr lang="en-US" sz="2400" b="1" dirty="0" smtClean="0"/>
              <a:t>, APSCN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Phase II, 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</a:rPr>
              <a:t> Floor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295" y="1340276"/>
            <a:ext cx="4006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/>
              <a:t>Julie </a:t>
            </a:r>
            <a:r>
              <a:rPr lang="en-US" sz="2400" b="1" dirty="0" err="1" smtClean="0"/>
              <a:t>Domer</a:t>
            </a:r>
            <a:r>
              <a:rPr lang="en-US" sz="2400" b="1" dirty="0" smtClean="0"/>
              <a:t>, Registrar</a:t>
            </a:r>
          </a:p>
          <a:p>
            <a:pPr lvl="0" algn="ctr"/>
            <a:r>
              <a:rPr lang="en-US" sz="2400" b="1" dirty="0" smtClean="0">
                <a:solidFill>
                  <a:srgbClr val="FF0000"/>
                </a:solidFill>
              </a:rPr>
              <a:t>Phase I, 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b="1" dirty="0" smtClean="0">
                <a:solidFill>
                  <a:srgbClr val="FF0000"/>
                </a:solidFill>
              </a:rPr>
              <a:t> Floor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21811"/>
            <a:ext cx="723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To obtain transcripts: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Fill out form, attach payment of $2.00 </a:t>
            </a:r>
          </a:p>
          <a:p>
            <a:r>
              <a:rPr lang="en-US" sz="2000" b="1" dirty="0" smtClean="0"/>
              <a:t>	24 to 48 hour turn-around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Diploma’s are available approximately 3 weeks after graduation</a:t>
            </a:r>
            <a:endParaRPr lang="en-US" sz="2000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3" t="20612" r="27821"/>
          <a:stretch/>
        </p:blipFill>
        <p:spPr bwMode="auto">
          <a:xfrm>
            <a:off x="1219200" y="2273736"/>
            <a:ext cx="2109349" cy="294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deanna.easton\AppData\Local\Microsoft\Windows\Temporary Internet Files\Content.Outlook\T2BGXUG2\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14281"/>
            <a:ext cx="1602582" cy="120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-Up Arrow 3"/>
          <p:cNvSpPr/>
          <p:nvPr/>
        </p:nvSpPr>
        <p:spPr>
          <a:xfrm rot="10800000">
            <a:off x="533400" y="3200400"/>
            <a:ext cx="585268" cy="1896785"/>
          </a:xfrm>
          <a:prstGeom prst="lef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85998"/>
            <a:ext cx="2402541" cy="155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44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0218135" flipV="1">
            <a:off x="5581420" y="208679"/>
            <a:ext cx="4799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Biondi" pitchFamily="2" charset="0"/>
              </a:rPr>
              <a:t>in the </a:t>
            </a:r>
            <a:r>
              <a:rPr lang="en-US" sz="4000" dirty="0" smtClean="0">
                <a:solidFill>
                  <a:srgbClr val="FF0000"/>
                </a:solidFill>
                <a:latin typeface="Biondi" pitchFamily="2" charset="0"/>
              </a:rPr>
              <a:t>Library</a:t>
            </a:r>
            <a:endParaRPr lang="en-US" sz="4000" dirty="0">
              <a:solidFill>
                <a:srgbClr val="FF0000"/>
              </a:solidFill>
              <a:latin typeface="Biondi" pitchFamily="2" charset="0"/>
            </a:endParaRPr>
          </a:p>
        </p:txBody>
      </p:sp>
      <p:pic>
        <p:nvPicPr>
          <p:cNvPr id="2" name="Picture 2" descr="C:\Users\deanna.easton\AppData\Local\Microsoft\Windows\Temporary Internet Files\Content.Outlook\EP8V4RCP\photo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2766" y="1703634"/>
            <a:ext cx="4429697" cy="330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572698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Ms. Barnett, Ms. Roberson and  Ms. </a:t>
            </a:r>
            <a:r>
              <a:rPr lang="en-US" sz="2400" b="1" dirty="0" err="1" smtClean="0"/>
              <a:t>Faucette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30767" y="1013991"/>
            <a:ext cx="5867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Hours 8-4</a:t>
            </a:r>
          </a:p>
          <a:p>
            <a:r>
              <a:rPr lang="en-US" dirty="0" smtClean="0"/>
              <a:t>        Class Time = Pass Required</a:t>
            </a:r>
          </a:p>
          <a:p>
            <a:r>
              <a:rPr lang="en-US" dirty="0"/>
              <a:t> </a:t>
            </a:r>
            <a:r>
              <a:rPr lang="en-US" dirty="0" smtClean="0"/>
              <a:t>       Lunch Time  ≠ Pass Not Required</a:t>
            </a:r>
          </a:p>
          <a:p>
            <a:endParaRPr lang="en-US" b="1" dirty="0"/>
          </a:p>
          <a:p>
            <a:r>
              <a:rPr lang="en-US" sz="2400" b="1" dirty="0" smtClean="0"/>
              <a:t>Types of materials:</a:t>
            </a:r>
          </a:p>
          <a:p>
            <a:r>
              <a:rPr lang="en-US" dirty="0" smtClean="0"/>
              <a:t>         Books, Magazines, On-line Databases, Audiovisual  </a:t>
            </a:r>
          </a:p>
          <a:p>
            <a:r>
              <a:rPr lang="en-US" dirty="0" smtClean="0"/>
              <a:t>         Materials, Graphic Novels, Reference Collections, </a:t>
            </a:r>
          </a:p>
          <a:p>
            <a:r>
              <a:rPr lang="en-US" dirty="0"/>
              <a:t> </a:t>
            </a:r>
            <a:r>
              <a:rPr lang="en-US" dirty="0" smtClean="0"/>
              <a:t>        Foreign Language Collections, and Large Print </a:t>
            </a:r>
          </a:p>
          <a:p>
            <a:endParaRPr lang="en-US" dirty="0" smtClean="0"/>
          </a:p>
          <a:p>
            <a:r>
              <a:rPr lang="en-US" sz="2400" b="1" dirty="0" smtClean="0"/>
              <a:t>For Sale at Circulation Desk:  </a:t>
            </a:r>
          </a:p>
          <a:p>
            <a:r>
              <a:rPr lang="en-US" dirty="0"/>
              <a:t>	</a:t>
            </a:r>
            <a:r>
              <a:rPr lang="en-US" dirty="0" smtClean="0"/>
              <a:t>Student Use Copy Machine, </a:t>
            </a:r>
            <a:r>
              <a:rPr lang="en-US" dirty="0"/>
              <a:t>10 </a:t>
            </a:r>
            <a:r>
              <a:rPr lang="en-US" dirty="0" smtClean="0"/>
              <a:t>₵</a:t>
            </a:r>
          </a:p>
          <a:p>
            <a:r>
              <a:rPr lang="en-US" dirty="0"/>
              <a:t>	</a:t>
            </a:r>
            <a:r>
              <a:rPr lang="en-US" dirty="0" smtClean="0"/>
              <a:t>Student Use Color Printer, 25 ₵</a:t>
            </a:r>
          </a:p>
          <a:p>
            <a:r>
              <a:rPr lang="en-US" dirty="0"/>
              <a:t>	</a:t>
            </a:r>
            <a:r>
              <a:rPr lang="en-US" dirty="0" smtClean="0"/>
              <a:t>Blank CD’s &amp; DVD’s</a:t>
            </a:r>
          </a:p>
          <a:p>
            <a:r>
              <a:rPr lang="en-US" dirty="0" smtClean="0"/>
              <a:t>	Flash Drives</a:t>
            </a:r>
          </a:p>
          <a:p>
            <a:r>
              <a:rPr lang="en-US" dirty="0"/>
              <a:t>	</a:t>
            </a:r>
            <a:r>
              <a:rPr lang="en-US" dirty="0" smtClean="0"/>
              <a:t>Photocopy Transparencies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609230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80"/>
                </a:solidFill>
              </a:rPr>
              <a:t>www. Fayar.net/east/library</a:t>
            </a:r>
            <a:endParaRPr lang="en-US" b="1" dirty="0">
              <a:solidFill>
                <a:srgbClr val="80008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" y="-239064"/>
            <a:ext cx="76152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483801"/>
            <a:ext cx="1431925" cy="11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71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76152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24604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5863"/>
            <a:ext cx="14478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933556"/>
            <a:ext cx="265747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2046789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Kelly Gangluff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781800" y="6141287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Allison Knox</a:t>
            </a:r>
            <a:endParaRPr lang="en-US" sz="2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359" y="3057462"/>
            <a:ext cx="3348039" cy="277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72703"/>
            <a:ext cx="2438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43132" y="4269432"/>
            <a:ext cx="258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Phase I, 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</a:rPr>
              <a:t> Floor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8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76152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deanna.easton\AppData\Local\Microsoft\Windows\Temporary Internet Files\Content.Outlook\EP8V4RCP\photo (6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3" r="839"/>
          <a:stretch/>
        </p:blipFill>
        <p:spPr bwMode="auto">
          <a:xfrm rot="5400000">
            <a:off x="4988823" y="2970475"/>
            <a:ext cx="3191302" cy="32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4794" y="1701853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Louise </a:t>
            </a:r>
            <a:r>
              <a:rPr lang="en-US" sz="2400" b="1" dirty="0" err="1" smtClean="0"/>
              <a:t>Gamache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Study Hall and Lunch Detention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Phase I, 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</a:rPr>
              <a:t> Floor/Cafeteria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02182"/>
            <a:ext cx="3369842" cy="251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39" y="5449520"/>
            <a:ext cx="3818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Suzanne Cook</a:t>
            </a:r>
          </a:p>
          <a:p>
            <a:pPr algn="ctr"/>
            <a:r>
              <a:rPr lang="en-US" sz="2400" b="1" dirty="0" smtClean="0"/>
              <a:t>In School Suspension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Phase 1, 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</a:rPr>
              <a:t> Floor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865019"/>
            <a:ext cx="2657475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142" y="2673717"/>
            <a:ext cx="2657475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91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368" y="4459437"/>
            <a:ext cx="2657475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543" y="3858"/>
            <a:ext cx="76152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deanna.easton\AppData\Local\Microsoft\Windows\Temporary Internet Files\Content.Outlook\EP8V4RCP\photo (1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426" y="2060535"/>
            <a:ext cx="40640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425" y="5004638"/>
            <a:ext cx="127635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deanna.easton\AppData\Local\Microsoft\Windows\Temporary Internet Files\Content.Outlook\EP8V4RCP\photo (8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3"/>
          <a:stretch/>
        </p:blipFill>
        <p:spPr bwMode="auto">
          <a:xfrm rot="5400000">
            <a:off x="4844631" y="2241969"/>
            <a:ext cx="2794838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7252" y="5629798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Officer Smith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99329" y="1783769"/>
            <a:ext cx="2445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Officer Foster</a:t>
            </a:r>
            <a:endParaRPr lang="en-US" sz="2400" b="1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"/>
            <a:ext cx="2286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4368" y="5829853"/>
            <a:ext cx="2728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Phase I, 2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800" b="1" dirty="0" smtClean="0">
                <a:solidFill>
                  <a:srgbClr val="FF0000"/>
                </a:solidFill>
              </a:rPr>
              <a:t> Floor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086771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91 Addition, 1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2800" b="1" dirty="0" smtClean="0">
                <a:solidFill>
                  <a:srgbClr val="FF0000"/>
                </a:solidFill>
              </a:rPr>
              <a:t> Floor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6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7" y="1387441"/>
            <a:ext cx="2781833" cy="372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deanna.easton\AppData\Local\Microsoft\Windows\Temporary Internet Files\Content.Outlook\EP8V4RCP\photo (2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59240"/>
            <a:ext cx="2737674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37681" y="1784277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Rick</a:t>
            </a:r>
          </a:p>
          <a:p>
            <a:pPr algn="ctr"/>
            <a:r>
              <a:rPr lang="en-US" sz="2800" b="1" dirty="0" smtClean="0"/>
              <a:t>Day Custodian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2795" y="5410199"/>
            <a:ext cx="420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Lory</a:t>
            </a:r>
            <a:r>
              <a:rPr lang="en-US" sz="2400" b="1" dirty="0" smtClean="0"/>
              <a:t> Hall</a:t>
            </a:r>
          </a:p>
          <a:p>
            <a:pPr algn="ctr"/>
            <a:r>
              <a:rPr lang="en-US" sz="2400" b="1" dirty="0" smtClean="0"/>
              <a:t>Instructional Technology Coach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91 Addition, Library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9114"/>
            <a:ext cx="1863801" cy="249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86983" y="3953044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District Translator</a:t>
            </a:r>
          </a:p>
          <a:p>
            <a:pPr algn="ctr"/>
            <a:r>
              <a:rPr lang="en-US" sz="2400" b="1" dirty="0" smtClean="0"/>
              <a:t>Parent </a:t>
            </a:r>
            <a:r>
              <a:rPr lang="en-US" sz="2400" b="1" dirty="0" err="1" smtClean="0"/>
              <a:t>Liason</a:t>
            </a:r>
            <a:endParaRPr lang="en-US" sz="2400" b="1" dirty="0" smtClean="0"/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Phase I, 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</a:rPr>
              <a:t> Floor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Admin Area</a:t>
            </a:r>
          </a:p>
          <a:p>
            <a:pPr algn="ctr"/>
            <a:endParaRPr lang="en-US" sz="2400" b="1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76152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0" y="4360862"/>
            <a:ext cx="12795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0" b="27895"/>
          <a:stretch/>
        </p:blipFill>
        <p:spPr bwMode="auto">
          <a:xfrm>
            <a:off x="6165387" y="5562168"/>
            <a:ext cx="2657475" cy="65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8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anna.easton\AppData\Local\Microsoft\Windows\Temporary Internet Files\Content.Outlook\EP8V4RCP\photo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118" y="3297657"/>
            <a:ext cx="3553874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anna.easton\AppData\Local\Microsoft\Windows\Temporary Internet Files\Content.Outlook\EP8V4RCP\photo (1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50" y="2495550"/>
            <a:ext cx="40640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025"/>
            <a:ext cx="76152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1506029"/>
            <a:ext cx="313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Jamie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705600" y="2903426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Stephanie</a:t>
            </a:r>
            <a:endParaRPr lang="en-US" sz="2400" b="1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00732"/>
            <a:ext cx="21526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0634218">
            <a:off x="4876801" y="863916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Biondi" pitchFamily="2" charset="0"/>
              </a:rPr>
              <a:t>Lunch Ladies</a:t>
            </a:r>
            <a:endParaRPr lang="en-US" sz="4000" dirty="0">
              <a:solidFill>
                <a:srgbClr val="FF0000"/>
              </a:solidFill>
              <a:latin typeface="Biond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08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01669"/>
            <a:ext cx="2657475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91" y="4223732"/>
            <a:ext cx="12795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90"/>
            <a:ext cx="76152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402871">
            <a:off x="5227638" y="749235"/>
            <a:ext cx="470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Biondi" pitchFamily="2" charset="0"/>
              </a:rPr>
              <a:t>Attendance</a:t>
            </a:r>
            <a:endParaRPr lang="en-US" sz="3600" dirty="0">
              <a:solidFill>
                <a:srgbClr val="FF0000"/>
              </a:solidFill>
              <a:latin typeface="Biondi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5508665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Kelley Whitehead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Phase I, 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b="1" dirty="0" smtClean="0">
                <a:solidFill>
                  <a:srgbClr val="FF0000"/>
                </a:solidFill>
              </a:rPr>
              <a:t> Floor</a:t>
            </a:r>
          </a:p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Purple Office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09" y="527783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Donna Little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91 Addition, 2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400" b="1" dirty="0" smtClean="0">
                <a:solidFill>
                  <a:srgbClr val="FF0000"/>
                </a:solidFill>
              </a:rPr>
              <a:t> Floor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5676" y="5508665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Lisa </a:t>
            </a:r>
            <a:r>
              <a:rPr lang="en-US" sz="2400" b="1" dirty="0" err="1" smtClean="0"/>
              <a:t>Beringer</a:t>
            </a:r>
            <a:endParaRPr lang="en-US" sz="2400" b="1" dirty="0" smtClean="0"/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Phase I, 1</a:t>
            </a:r>
            <a:r>
              <a:rPr lang="en-US" sz="2400" b="1" baseline="30000" dirty="0">
                <a:solidFill>
                  <a:srgbClr val="FF0000"/>
                </a:solidFill>
              </a:rPr>
              <a:t>st</a:t>
            </a:r>
            <a:r>
              <a:rPr lang="en-US" sz="2400" b="1" dirty="0">
                <a:solidFill>
                  <a:srgbClr val="FF0000"/>
                </a:solidFill>
              </a:rPr>
              <a:t> Floor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Purple Office</a:t>
            </a:r>
          </a:p>
          <a:p>
            <a:endParaRPr lang="en-US" sz="24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178" y="1905000"/>
            <a:ext cx="1876917" cy="284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deanna.easton\AppData\Local\Microsoft\Windows\Temporary Internet Files\Content.Outlook\T2BGXUG2\photo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0614" y="2510813"/>
            <a:ext cx="2558236" cy="191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75" y="4592869"/>
            <a:ext cx="2657475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://ts4.mm.bing.net/th?id=H.4507629437977011&amp;pid=1.7&amp;w=175&amp;h=173&amp;c=7&amp;rs=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15" y="2057400"/>
            <a:ext cx="16668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6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52400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Checking In and Out</a:t>
            </a:r>
            <a:endParaRPr lang="en-US" sz="6000" b="1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28" y="1168063"/>
            <a:ext cx="1674272" cy="162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5999" y="1196999"/>
            <a:ext cx="6858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MUST Check in upon returning to campus from partial day absences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Students may have parent/guardian call before they check in</a:t>
            </a:r>
            <a:endParaRPr lang="en-US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1407"/>
            <a:ext cx="2657475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72" y="4114800"/>
            <a:ext cx="2590800" cy="194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72" y="3124655"/>
            <a:ext cx="12795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8309" y="4484934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May leave campus ONLY if you check out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Failure to check out will result in unexcused absence even if your parent gives you permission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055399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Parents must enter the building to check students out during lunch</a:t>
            </a:r>
            <a:endParaRPr lang="en-US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03" y="3131407"/>
            <a:ext cx="1423192" cy="10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14675" y="2233995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Check-in or Check-out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590800" y="2591976"/>
            <a:ext cx="912272" cy="3798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76800" y="2591976"/>
            <a:ext cx="1143000" cy="3798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38600" y="2591976"/>
            <a:ext cx="0" cy="3798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448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Attendance Codes in Grade Viewer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33800" y="2667000"/>
            <a:ext cx="3581400" cy="25853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ABS	Regular Absence</a:t>
            </a:r>
          </a:p>
          <a:p>
            <a:r>
              <a:rPr lang="en-US" dirty="0" smtClean="0"/>
              <a:t>AC	Attendance Contract</a:t>
            </a:r>
          </a:p>
          <a:p>
            <a:r>
              <a:rPr lang="en-US" dirty="0" smtClean="0"/>
              <a:t>DOC	Documented Absences</a:t>
            </a:r>
          </a:p>
          <a:p>
            <a:r>
              <a:rPr lang="en-US" dirty="0" smtClean="0"/>
              <a:t>G	Guided Study</a:t>
            </a:r>
          </a:p>
          <a:p>
            <a:r>
              <a:rPr lang="en-US" dirty="0" smtClean="0"/>
              <a:t>ISS	In School Suspension</a:t>
            </a:r>
          </a:p>
          <a:p>
            <a:r>
              <a:rPr lang="en-US" dirty="0" smtClean="0"/>
              <a:t>OSS	Out of School Suspension</a:t>
            </a:r>
          </a:p>
          <a:p>
            <a:r>
              <a:rPr lang="en-US" dirty="0" smtClean="0"/>
              <a:t>PC	Parent Contact</a:t>
            </a:r>
          </a:p>
          <a:p>
            <a:r>
              <a:rPr lang="en-US" dirty="0" smtClean="0"/>
              <a:t>SB	School Business</a:t>
            </a:r>
          </a:p>
          <a:p>
            <a:r>
              <a:rPr lang="en-US" dirty="0" smtClean="0"/>
              <a:t>T	Tardy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764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Parents Must Verify Each Absence</a:t>
            </a:r>
          </a:p>
          <a:p>
            <a:r>
              <a:rPr lang="en-US" dirty="0"/>
              <a:t>	A</a:t>
            </a:r>
            <a:r>
              <a:rPr lang="en-US" dirty="0" smtClean="0"/>
              <a:t>ttendance office codes it ABS unless parents verify or provide documentation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5687028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Attendance office routinely calls parents and doctor’s offices to verify absences and notes</a:t>
            </a:r>
            <a:endParaRPr lang="en-US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9964">
            <a:off x="819291" y="2726457"/>
            <a:ext cx="2165627" cy="246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7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2144"/>
            <a:ext cx="85344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</a:rPr>
              <a:t>Student Envelopes &amp;  Student Handbooks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001000" cy="386623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 smtClean="0">
                <a:solidFill>
                  <a:srgbClr val="7030A0"/>
                </a:solidFill>
              </a:rPr>
              <a:t>Take Home and Return</a:t>
            </a:r>
            <a:r>
              <a:rPr lang="en-US" b="1" dirty="0" smtClean="0">
                <a:solidFill>
                  <a:srgbClr val="7030A0"/>
                </a:solidFill>
              </a:rPr>
              <a:t>: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DUE to ADVISOR by Tuesday Aug 27th	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300" dirty="0" smtClean="0"/>
              <a:t>Application for Meal Benefits 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200" dirty="0" smtClean="0"/>
              <a:t>Receipt </a:t>
            </a:r>
            <a:r>
              <a:rPr lang="en-US" sz="2200" dirty="0"/>
              <a:t>of Policies 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200" dirty="0" smtClean="0"/>
              <a:t>Emergency Contact Form 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200" dirty="0" smtClean="0"/>
              <a:t>PTSO Membership Form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200" dirty="0" smtClean="0"/>
              <a:t>PTSO Directory Info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200" dirty="0" smtClean="0"/>
              <a:t>Statement of Responsibility:  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page of the Student Handbook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819873"/>
            <a:ext cx="4419600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prstClr val="black"/>
                </a:solidFill>
              </a:rPr>
              <a:t>Keep: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Student Handbook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Parent Information Handbook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8194" name="Picture 2" descr="http://ak.buy.com/PI/0/500/223625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68" y="1652319"/>
            <a:ext cx="2005281" cy="200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2.bp.blogspot.com/_uu55yGt0iu0/TSa82YZiVFI/AAAAAAAAGFM/SyGnpYqo60A/s1600/remin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34"/>
            <a:ext cx="1509963" cy="145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6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9060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Make-Up Work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2057400"/>
            <a:ext cx="769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Excused Absences:</a:t>
            </a:r>
          </a:p>
          <a:p>
            <a:r>
              <a:rPr lang="en-US" dirty="0"/>
              <a:t>	</a:t>
            </a:r>
            <a:r>
              <a:rPr lang="en-US" dirty="0" smtClean="0"/>
              <a:t>2 make-up days for each day absent</a:t>
            </a:r>
          </a:p>
          <a:p>
            <a:endParaRPr lang="en-US" dirty="0"/>
          </a:p>
          <a:p>
            <a:r>
              <a:rPr lang="en-US" dirty="0" smtClean="0"/>
              <a:t>If Student is in school when test, assignment or activity is announced: </a:t>
            </a:r>
          </a:p>
          <a:p>
            <a:r>
              <a:rPr lang="en-US" dirty="0"/>
              <a:t>	</a:t>
            </a:r>
            <a:r>
              <a:rPr lang="en-US" dirty="0" smtClean="0"/>
              <a:t>Must make-up the day you return</a:t>
            </a:r>
          </a:p>
          <a:p>
            <a:endParaRPr lang="en-US" dirty="0"/>
          </a:p>
          <a:p>
            <a:r>
              <a:rPr lang="en-US" dirty="0" smtClean="0"/>
              <a:t>Students are responsible for making up missed work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86238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4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410355"/>
            <a:ext cx="8382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Attendance Office notifies parents via letters at 6, 9 and 12 absences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Students who miss more than 10 minutes per class period are considered absent</a:t>
            </a:r>
          </a:p>
          <a:p>
            <a:endParaRPr lang="en-US" dirty="0"/>
          </a:p>
          <a:p>
            <a:r>
              <a:rPr lang="en-US" dirty="0" smtClean="0"/>
              <a:t>School Business (SB) absences do not count against students</a:t>
            </a:r>
          </a:p>
          <a:p>
            <a:endParaRPr lang="en-US" dirty="0"/>
          </a:p>
          <a:p>
            <a:r>
              <a:rPr lang="en-US" dirty="0" smtClean="0"/>
              <a:t>Students are allowed 12 excused absences </a:t>
            </a:r>
            <a:r>
              <a:rPr lang="en-US" sz="2400" b="1" dirty="0" smtClean="0">
                <a:solidFill>
                  <a:srgbClr val="FF0000"/>
                </a:solidFill>
              </a:rPr>
              <a:t>of any kind </a:t>
            </a:r>
            <a:r>
              <a:rPr lang="en-US" dirty="0" smtClean="0"/>
              <a:t>per semester</a:t>
            </a:r>
          </a:p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FF0000"/>
                </a:solidFill>
              </a:rPr>
              <a:t>13</a:t>
            </a:r>
            <a:r>
              <a:rPr lang="en-US" b="1" baseline="30000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 absence means loss of credit  (this includes DOC absences)</a:t>
            </a:r>
          </a:p>
          <a:p>
            <a:endParaRPr lang="en-US" dirty="0"/>
          </a:p>
          <a:p>
            <a:r>
              <a:rPr lang="en-US" dirty="0" smtClean="0"/>
              <a:t>Parents must be in contact with school and provide proper documentation for absences or risk referral to:</a:t>
            </a:r>
          </a:p>
          <a:p>
            <a:r>
              <a:rPr lang="en-US" dirty="0"/>
              <a:t>	</a:t>
            </a:r>
            <a:r>
              <a:rPr lang="en-US" dirty="0" smtClean="0"/>
              <a:t>Washington County Truancy Court </a:t>
            </a:r>
            <a:endParaRPr lang="en-US" dirty="0"/>
          </a:p>
          <a:p>
            <a:r>
              <a:rPr lang="en-US" dirty="0" smtClean="0"/>
              <a:t>	Family in Needs of Service (FINS)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04800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Attendance Policy</a:t>
            </a:r>
            <a:endParaRPr lang="en-US" sz="6000" b="1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30" y="1905000"/>
            <a:ext cx="1905000" cy="122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5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334" y="-38582"/>
            <a:ext cx="83042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177" y="1680312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Attendance Recovery Program</a:t>
            </a:r>
          </a:p>
          <a:p>
            <a:r>
              <a:rPr lang="en-US" dirty="0" smtClean="0"/>
              <a:t>	Absences above 12 but less than 17 are eligible for: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9479" y="594360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Absences above 16 cannot be recovered unless Attendance Committee decides otherwise</a:t>
            </a:r>
            <a:endParaRPr lang="en-US" sz="24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01499"/>
              </p:ext>
            </p:extLst>
          </p:nvPr>
        </p:nvGraphicFramePr>
        <p:xfrm>
          <a:off x="1410797" y="3966865"/>
          <a:ext cx="7467600" cy="1535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1535668"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August:  None</a:t>
                      </a:r>
                    </a:p>
                    <a:p>
                      <a:pPr algn="l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September 7,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14, 21, 28</a:t>
                      </a: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October 5,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12, 19, 26</a:t>
                      </a: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November 2,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9, 16, 30</a:t>
                      </a: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December 7,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14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January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11, 18, 25</a:t>
                      </a:r>
                    </a:p>
                    <a:p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February 1, 8, 15, 22</a:t>
                      </a:r>
                    </a:p>
                    <a:p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March 1</a:t>
                      </a:r>
                    </a:p>
                    <a:p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April 5, 12, 26</a:t>
                      </a:r>
                    </a:p>
                    <a:p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May 3, 10, 17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98483" y="3505200"/>
            <a:ext cx="7296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2013 - 2014 Saturday School Dates </a:t>
            </a:r>
            <a:r>
              <a:rPr lang="en-US" sz="1400" b="1" dirty="0" smtClean="0">
                <a:solidFill>
                  <a:srgbClr val="FF0000"/>
                </a:solidFill>
              </a:rPr>
              <a:t>page 10 Student Handbook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360" y="938433"/>
            <a:ext cx="2495039" cy="86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18005" y="5574268"/>
            <a:ext cx="626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*No more than four absences may be recovered per period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1354" y="2514600"/>
            <a:ext cx="8082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 action="ppaction://hlinksldjump"/>
              </a:rPr>
              <a:t>https://docs.google.com/spreadsheet/viewform?formkey=dGp6UVdBaWtwVENDWURpaW9HT3RYaXc6MQ#gid=0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83820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Tardy Policy</a:t>
            </a:r>
            <a:endParaRPr lang="en-US" sz="5400" b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2042">
            <a:off x="5410200" y="914400"/>
            <a:ext cx="2466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362200"/>
            <a:ext cx="845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Per Nine Weeks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Period:</a:t>
            </a:r>
          </a:p>
          <a:p>
            <a:r>
              <a:rPr lang="en-US" dirty="0"/>
              <a:t>	</a:t>
            </a:r>
            <a:r>
              <a:rPr lang="en-US" dirty="0" smtClean="0"/>
              <a:t>	1-3</a:t>
            </a:r>
            <a:r>
              <a:rPr lang="en-US" baseline="30000" dirty="0" smtClean="0"/>
              <a:t>rd</a:t>
            </a:r>
            <a:r>
              <a:rPr lang="en-US" dirty="0" smtClean="0"/>
              <a:t> tardy will be marked by teacher</a:t>
            </a:r>
          </a:p>
          <a:p>
            <a:r>
              <a:rPr lang="en-US" dirty="0"/>
              <a:t>	</a:t>
            </a:r>
            <a:r>
              <a:rPr lang="en-US" dirty="0" smtClean="0"/>
              <a:t>	Each tardy thereafter = 1 lunch detention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-7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Period:</a:t>
            </a:r>
          </a:p>
          <a:p>
            <a:r>
              <a:rPr lang="en-US" dirty="0"/>
              <a:t>		1-3rd tardy will be marked by </a:t>
            </a:r>
            <a:r>
              <a:rPr lang="en-US" dirty="0" smtClean="0"/>
              <a:t>teacher</a:t>
            </a:r>
          </a:p>
          <a:p>
            <a:r>
              <a:rPr lang="en-US" dirty="0"/>
              <a:t>	</a:t>
            </a:r>
            <a:r>
              <a:rPr lang="en-US" dirty="0" smtClean="0"/>
              <a:t>	4-6</a:t>
            </a:r>
            <a:r>
              <a:rPr lang="en-US" baseline="30000" dirty="0" smtClean="0"/>
              <a:t>th</a:t>
            </a:r>
            <a:r>
              <a:rPr lang="en-US" dirty="0" smtClean="0"/>
              <a:t> Tardy  = 1 lunch detention for each tardy</a:t>
            </a:r>
          </a:p>
          <a:p>
            <a:r>
              <a:rPr lang="en-US" dirty="0"/>
              <a:t>	</a:t>
            </a:r>
            <a:r>
              <a:rPr lang="en-US" dirty="0" smtClean="0"/>
              <a:t>	7+ Tardy = 1 day of ISS for all classes</a:t>
            </a:r>
          </a:p>
          <a:p>
            <a:endParaRPr lang="en-US" dirty="0"/>
          </a:p>
          <a:p>
            <a:pPr algn="ctr"/>
            <a:r>
              <a:rPr lang="en-US" sz="2400" dirty="0" smtClean="0"/>
              <a:t>Missed detention = could result in 1 day ISS for all classes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745867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Final Exemptions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718101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NO exemptions from AP exams, Fall AP </a:t>
            </a:r>
            <a:r>
              <a:rPr lang="en-US" sz="2000" dirty="0" err="1" smtClean="0">
                <a:solidFill>
                  <a:srgbClr val="FF0000"/>
                </a:solidFill>
              </a:rPr>
              <a:t>Sem</a:t>
            </a:r>
            <a:r>
              <a:rPr lang="en-US" sz="2000" dirty="0" smtClean="0">
                <a:solidFill>
                  <a:srgbClr val="FF0000"/>
                </a:solidFill>
              </a:rPr>
              <a:t> Exams, college course requirements, completion of portfolios, projects, presentations etc. required by any class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62484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Teachers my opt  </a:t>
            </a:r>
            <a:r>
              <a:rPr lang="en-US" sz="2400" u="sng" dirty="0" smtClean="0">
                <a:solidFill>
                  <a:srgbClr val="FF0000"/>
                </a:solidFill>
              </a:rPr>
              <a:t>NOT TO ALLOW EXEMPTIONS</a:t>
            </a:r>
            <a:endParaRPr lang="en-US" sz="2400" u="sng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123691"/>
              </p:ext>
            </p:extLst>
          </p:nvPr>
        </p:nvGraphicFramePr>
        <p:xfrm>
          <a:off x="838200" y="2555850"/>
          <a:ext cx="7543800" cy="3571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/>
                <a:gridCol w="6019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Grades: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Combined</a:t>
                      </a:r>
                      <a:r>
                        <a:rPr lang="en-US" baseline="0" dirty="0" smtClean="0"/>
                        <a:t> Average of 80% with no zeros or missing assignments for the semester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Tardies</a:t>
                      </a:r>
                      <a:r>
                        <a:rPr lang="en-US" dirty="0" smtClean="0"/>
                        <a:t>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more than 6 </a:t>
                      </a:r>
                      <a:r>
                        <a:rPr lang="en-US" dirty="0" err="1" smtClean="0"/>
                        <a:t>tardies</a:t>
                      </a:r>
                      <a:r>
                        <a:rPr lang="en-US" dirty="0" smtClean="0"/>
                        <a:t> per semester for</a:t>
                      </a:r>
                      <a:r>
                        <a:rPr lang="en-US" baseline="0" dirty="0" smtClean="0"/>
                        <a:t> class to exempt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Discipline: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category 3 discipline referrals; no un-served</a:t>
                      </a:r>
                      <a:r>
                        <a:rPr lang="en-US" baseline="0" dirty="0" smtClean="0"/>
                        <a:t> detentions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Attendance: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“Unexcused</a:t>
                      </a:r>
                      <a:r>
                        <a:rPr lang="en-US" baseline="0" dirty="0" smtClean="0"/>
                        <a:t> “ absence in that class</a:t>
                      </a:r>
                    </a:p>
                    <a:p>
                      <a:r>
                        <a:rPr lang="en-US" baseline="0" dirty="0" smtClean="0"/>
                        <a:t>No more than 4 absences per semester </a:t>
                      </a:r>
                    </a:p>
                    <a:p>
                      <a:r>
                        <a:rPr lang="en-US" baseline="0" dirty="0" smtClean="0"/>
                        <a:t>(Excessive SB may be considered)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Advisory:</a:t>
                      </a:r>
                    </a:p>
                    <a:p>
                      <a:r>
                        <a:rPr lang="en-US" sz="1100" dirty="0" smtClean="0"/>
                        <a:t>(Non Credit Course)</a:t>
                      </a:r>
                      <a:endParaRPr lang="en-US" sz="11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more than 5 unaccounted for ABS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Fines: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Cleared:</a:t>
                      </a:r>
                      <a:r>
                        <a:rPr lang="en-US" baseline="0" dirty="0" smtClean="0"/>
                        <a:t>  library, lost books, NWACC class fees etc.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Remediation: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Completed</a:t>
                      </a:r>
                      <a:r>
                        <a:rPr lang="en-US" baseline="0" dirty="0" smtClean="0"/>
                        <a:t> a</a:t>
                      </a:r>
                      <a:r>
                        <a:rPr lang="en-US" dirty="0" smtClean="0"/>
                        <a:t>ssigned Remediation for all courses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29000" y="561201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http://www.fayar.net/fhs/school-info/fhsprograms.html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4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674224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Final Exemptions</a:t>
            </a:r>
            <a:endParaRPr lang="en-US" sz="5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071269"/>
              </p:ext>
            </p:extLst>
          </p:nvPr>
        </p:nvGraphicFramePr>
        <p:xfrm>
          <a:off x="381000" y="2770460"/>
          <a:ext cx="8610600" cy="1358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0967"/>
                <a:gridCol w="4028813"/>
                <a:gridCol w="3870820"/>
              </a:tblGrid>
              <a:tr h="363524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Course</a:t>
                      </a:r>
                      <a:endParaRPr lang="en-US" dirty="0"/>
                    </a:p>
                  </a:txBody>
                  <a:tcPr/>
                </a:tc>
              </a:tr>
              <a:tr h="627452"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r>
                        <a:rPr lang="en-US" baseline="30000" dirty="0" smtClean="0"/>
                        <a:t>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Course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Course + 1 exemption for English 11*</a:t>
                      </a:r>
                      <a:endParaRPr lang="en-US" dirty="0"/>
                    </a:p>
                  </a:txBody>
                  <a:tcPr/>
                </a:tc>
              </a:tr>
              <a:tr h="363524"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r>
                        <a:rPr lang="en-US" baseline="30000" dirty="0" smtClean="0"/>
                        <a:t>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 courses + 1 exemption for English 12**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All Courses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47800" y="2185686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 Fall</a:t>
            </a:r>
            <a:r>
              <a:rPr lang="en-US" dirty="0" smtClean="0"/>
              <a:t>		                                      </a:t>
            </a:r>
            <a:r>
              <a:rPr lang="en-US" sz="3200" dirty="0" smtClean="0"/>
              <a:t>Spring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4572000"/>
            <a:ext cx="9067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EOC Literacy Exemptions:</a:t>
            </a:r>
          </a:p>
          <a:p>
            <a:r>
              <a:rPr lang="en-US" dirty="0"/>
              <a:t>	</a:t>
            </a:r>
            <a:r>
              <a:rPr lang="en-US" dirty="0" smtClean="0"/>
              <a:t>* </a:t>
            </a:r>
            <a:r>
              <a:rPr lang="en-US" sz="2000" b="1" dirty="0" smtClean="0">
                <a:solidFill>
                  <a:srgbClr val="FF0000"/>
                </a:solidFill>
              </a:rPr>
              <a:t>Proficient:  </a:t>
            </a:r>
            <a:r>
              <a:rPr lang="en-US" dirty="0" smtClean="0"/>
              <a:t>English 11 exemption Spring Semester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**</a:t>
            </a:r>
            <a:r>
              <a:rPr lang="en-US" sz="2000" b="1" dirty="0" smtClean="0">
                <a:solidFill>
                  <a:srgbClr val="FF0000"/>
                </a:solidFill>
              </a:rPr>
              <a:t>Advanced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 English 11 exemption Spring Semester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AND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English 12 exemption for Fall semester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68579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http://www.fayar.net/fhs/school-info/fhsprograms.html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1597554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All exemptions must originate through our on-line system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001000" y="1135889"/>
            <a:ext cx="0" cy="4616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4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930141" cy="579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6" idx="2"/>
          </p:cNvCxnSpPr>
          <p:nvPr/>
        </p:nvCxnSpPr>
        <p:spPr>
          <a:xfrm flipH="1">
            <a:off x="7391400" y="3728222"/>
            <a:ext cx="405114" cy="99617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58314" y="2527893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Pay Attention to this!!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623" y="617802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hlinkClick r:id="rId3" action="ppaction://hlinksldjump"/>
              </a:rPr>
              <a:t>https://docs.google.com/forms/d/1fdfthLNxl3TgcyuPS9O4cPwnxHyqkmx4ZP7WXjxv-Wc/viewform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1582" y="5714128"/>
            <a:ext cx="663422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Forms are on-line:  fayar.net/</a:t>
            </a:r>
            <a:r>
              <a:rPr lang="en-US" sz="2400" b="1" dirty="0" err="1" smtClean="0"/>
              <a:t>fhsprograms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513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4684"/>
            <a:ext cx="8229600" cy="1143000"/>
          </a:xfrm>
        </p:spPr>
        <p:txBody>
          <a:bodyPr/>
          <a:lstStyle/>
          <a:p>
            <a:r>
              <a:rPr lang="en-US" dirty="0" smtClean="0"/>
              <a:t>SCHEDULES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05114" y="2095500"/>
            <a:ext cx="9601200" cy="3886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</a:t>
            </a:r>
            <a:r>
              <a:rPr lang="en-US" u="sng" dirty="0" smtClean="0"/>
              <a:t>Bring one of the following items to the COMMONS ASAP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endParaRPr lang="en-US" sz="800" dirty="0" smtClean="0"/>
          </a:p>
          <a:p>
            <a:pPr marL="0" indent="0">
              <a:buNone/>
            </a:pPr>
            <a:r>
              <a:rPr lang="en-US" sz="800" dirty="0"/>
              <a:t>	</a:t>
            </a:r>
            <a:r>
              <a:rPr lang="en-US" sz="800" dirty="0" smtClean="0"/>
              <a:t>		</a:t>
            </a:r>
            <a:r>
              <a:rPr lang="en-US" dirty="0" smtClean="0"/>
              <a:t>Water Bill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Gas Bill</a:t>
            </a:r>
          </a:p>
          <a:p>
            <a:pPr marL="0" indent="0">
              <a:buNone/>
            </a:pPr>
            <a:r>
              <a:rPr lang="en-US" dirty="0" smtClean="0"/>
              <a:t>			Electric Bill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            </a:t>
            </a:r>
            <a:r>
              <a:rPr lang="en-US" b="1" u="sng" dirty="0" smtClean="0"/>
              <a:t>Signed</a:t>
            </a:r>
            <a:r>
              <a:rPr lang="en-US" dirty="0" smtClean="0"/>
              <a:t> Current Lease Agreement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9878" y="3360516"/>
            <a:ext cx="50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Due date must be after July 1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st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" y="5438621"/>
            <a:ext cx="94488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You WILL NOT be allowed to attend classes 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</a:rPr>
              <a:t>after Friday, August 23</a:t>
            </a:r>
            <a:r>
              <a:rPr lang="en-US" sz="2400" baseline="30000" dirty="0">
                <a:solidFill>
                  <a:prstClr val="white"/>
                </a:solidFill>
              </a:rPr>
              <a:t>rd</a:t>
            </a:r>
            <a:r>
              <a:rPr lang="en-US" sz="2400" dirty="0">
                <a:solidFill>
                  <a:prstClr val="white"/>
                </a:solidFill>
              </a:rPr>
              <a:t> if you fail to meet this requirement.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685800" y="1295400"/>
            <a:ext cx="100584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If your schedule is LIGHT BLUE it means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 YOU HAVE NOT completed PROOF OF RESIDENCY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4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00" y="533400"/>
            <a:ext cx="115824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Grade Schedule Changes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3447327"/>
            <a:ext cx="9056226" cy="209288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EMAIL COUNSELOR DIRECTLY By August 23</a:t>
            </a:r>
            <a:r>
              <a:rPr lang="en-US" sz="3200" b="1" baseline="30000" dirty="0" smtClean="0">
                <a:solidFill>
                  <a:prstClr val="black"/>
                </a:solidFill>
              </a:rPr>
              <a:t>rd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</a:p>
          <a:p>
            <a:pPr lvl="4"/>
            <a:r>
              <a:rPr lang="en-US" sz="2000" b="1" dirty="0" smtClean="0">
                <a:solidFill>
                  <a:prstClr val="black"/>
                </a:solidFill>
                <a:hlinkClick r:id="rId2"/>
              </a:rPr>
              <a:t>Doug.Wright@fayar.net</a:t>
            </a:r>
            <a:r>
              <a:rPr lang="en-US" sz="2000" b="1" dirty="0" smtClean="0">
                <a:solidFill>
                  <a:prstClr val="black"/>
                </a:solidFill>
              </a:rPr>
              <a:t>	</a:t>
            </a:r>
            <a:r>
              <a:rPr lang="en-US" sz="2000" b="1" dirty="0">
                <a:solidFill>
                  <a:prstClr val="black"/>
                </a:solidFill>
              </a:rPr>
              <a:t>	A-</a:t>
            </a:r>
            <a:r>
              <a:rPr lang="en-US" sz="2000" b="1" dirty="0" err="1">
                <a:solidFill>
                  <a:prstClr val="black"/>
                </a:solidFill>
              </a:rPr>
              <a:t>Em</a:t>
            </a:r>
            <a:r>
              <a:rPr lang="en-US" sz="2000" b="1" dirty="0">
                <a:solidFill>
                  <a:prstClr val="black"/>
                </a:solidFill>
              </a:rPr>
              <a:t>	</a:t>
            </a:r>
            <a:endParaRPr lang="en-US" sz="2000" dirty="0">
              <a:solidFill>
                <a:prstClr val="black"/>
              </a:solidFill>
            </a:endParaRPr>
          </a:p>
          <a:p>
            <a:pPr lvl="4"/>
            <a:r>
              <a:rPr lang="en-US" sz="2000" b="1" dirty="0" smtClean="0">
                <a:solidFill>
                  <a:prstClr val="black"/>
                </a:solidFill>
                <a:hlinkClick r:id="rId3"/>
              </a:rPr>
              <a:t>Dawn.Norman@fayar.net</a:t>
            </a:r>
            <a:r>
              <a:rPr lang="en-US" sz="2000" b="1" dirty="0" smtClean="0">
                <a:solidFill>
                  <a:prstClr val="black"/>
                </a:solidFill>
              </a:rPr>
              <a:t>		En-K</a:t>
            </a:r>
            <a:r>
              <a:rPr lang="en-US" sz="2000" b="1" dirty="0">
                <a:solidFill>
                  <a:prstClr val="black"/>
                </a:solidFill>
              </a:rPr>
              <a:t>	</a:t>
            </a:r>
            <a:endParaRPr lang="en-US" sz="2000" dirty="0">
              <a:solidFill>
                <a:prstClr val="black"/>
              </a:solidFill>
            </a:endParaRPr>
          </a:p>
          <a:p>
            <a:pPr lvl="4"/>
            <a:r>
              <a:rPr lang="en-US" sz="2000" b="1" dirty="0" smtClean="0">
                <a:solidFill>
                  <a:prstClr val="black"/>
                </a:solidFill>
                <a:hlinkClick r:id="rId4"/>
              </a:rPr>
              <a:t>Lesli.Zeagler@fayar.net</a:t>
            </a:r>
            <a:r>
              <a:rPr lang="en-US" sz="2000" b="1" dirty="0" smtClean="0">
                <a:solidFill>
                  <a:prstClr val="black"/>
                </a:solidFill>
              </a:rPr>
              <a:t>		L-</a:t>
            </a:r>
            <a:r>
              <a:rPr lang="en-US" sz="2000" b="1" dirty="0" err="1" smtClean="0">
                <a:solidFill>
                  <a:prstClr val="black"/>
                </a:solidFill>
              </a:rPr>
              <a:t>Ros</a:t>
            </a:r>
            <a:r>
              <a:rPr lang="en-US" sz="2000" b="1" dirty="0">
                <a:solidFill>
                  <a:prstClr val="black"/>
                </a:solidFill>
              </a:rPr>
              <a:t>	</a:t>
            </a:r>
            <a:endParaRPr lang="en-US" sz="2000" dirty="0">
              <a:solidFill>
                <a:prstClr val="black"/>
              </a:solidFill>
            </a:endParaRPr>
          </a:p>
          <a:p>
            <a:pPr lvl="4"/>
            <a:r>
              <a:rPr lang="en-US" sz="2000" b="1" dirty="0" smtClean="0">
                <a:solidFill>
                  <a:prstClr val="black"/>
                </a:solidFill>
                <a:hlinkClick r:id="rId5"/>
              </a:rPr>
              <a:t>Tina.Bulla@fayar.net</a:t>
            </a:r>
            <a:r>
              <a:rPr lang="en-US" sz="2000" b="1" dirty="0" smtClean="0">
                <a:solidFill>
                  <a:prstClr val="black"/>
                </a:solidFill>
              </a:rPr>
              <a:t>		Rot-Z</a:t>
            </a:r>
            <a:r>
              <a:rPr lang="en-US" sz="2000" b="1" dirty="0">
                <a:solidFill>
                  <a:prstClr val="black"/>
                </a:solidFill>
              </a:rPr>
              <a:t>	</a:t>
            </a:r>
            <a:endParaRPr lang="en-US" sz="4400" dirty="0" smtClean="0">
              <a:solidFill>
                <a:prstClr val="black"/>
              </a:solidFill>
            </a:endParaRPr>
          </a:p>
          <a:p>
            <a:pPr lvl="4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23" y="1822609"/>
            <a:ext cx="9297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G</a:t>
            </a:r>
            <a:r>
              <a:rPr lang="en-US" sz="2000" dirty="0" smtClean="0">
                <a:solidFill>
                  <a:prstClr val="white"/>
                </a:solidFill>
              </a:rPr>
              <a:t>ap in my schedule.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Haven’t met the prerequisite for the course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Previously received credit.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I need a </a:t>
            </a:r>
            <a:r>
              <a:rPr lang="en-US" sz="2000" dirty="0">
                <a:solidFill>
                  <a:prstClr val="white"/>
                </a:solidFill>
              </a:rPr>
              <a:t>course to graduate</a:t>
            </a:r>
            <a:r>
              <a:rPr lang="en-US" sz="2000" dirty="0" smtClean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213" y="57150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prstClr val="white"/>
                </a:solidFill>
              </a:rPr>
              <a:t>If approved:</a:t>
            </a:r>
            <a:r>
              <a:rPr lang="en-US" sz="2000" b="1" dirty="0">
                <a:solidFill>
                  <a:prstClr val="white"/>
                </a:solidFill>
              </a:rPr>
              <a:t>   </a:t>
            </a:r>
            <a:r>
              <a:rPr lang="en-US" sz="2000" dirty="0">
                <a:solidFill>
                  <a:prstClr val="white"/>
                </a:solidFill>
              </a:rPr>
              <a:t>student will be contacted by </a:t>
            </a:r>
            <a:r>
              <a:rPr lang="en-US" sz="2000" dirty="0" smtClean="0">
                <a:solidFill>
                  <a:prstClr val="white"/>
                </a:solidFill>
              </a:rPr>
              <a:t>school official </a:t>
            </a:r>
            <a:r>
              <a:rPr lang="en-US" sz="2000" dirty="0">
                <a:solidFill>
                  <a:prstClr val="white"/>
                </a:solidFill>
              </a:rPr>
              <a:t>and given a new schedule</a:t>
            </a:r>
          </a:p>
          <a:p>
            <a:r>
              <a:rPr lang="en-US" sz="2000" b="1" u="sng" dirty="0">
                <a:solidFill>
                  <a:prstClr val="white"/>
                </a:solidFill>
              </a:rPr>
              <a:t>If denied</a:t>
            </a:r>
            <a:r>
              <a:rPr lang="en-US" sz="2000" dirty="0">
                <a:solidFill>
                  <a:prstClr val="white"/>
                </a:solidFill>
              </a:rPr>
              <a:t>:  you will be notified through advisory </a:t>
            </a:r>
          </a:p>
        </p:txBody>
      </p:sp>
      <p:sp>
        <p:nvSpPr>
          <p:cNvPr id="6" name="TextBox 5"/>
          <p:cNvSpPr txBox="1"/>
          <p:nvPr/>
        </p:nvSpPr>
        <p:spPr>
          <a:xfrm rot="1199990">
            <a:off x="5788769" y="2105658"/>
            <a:ext cx="3048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1</a:t>
            </a:r>
            <a:r>
              <a:rPr lang="en-US" sz="2800" baseline="30000" dirty="0" smtClean="0">
                <a:solidFill>
                  <a:prstClr val="white"/>
                </a:solidFill>
              </a:rPr>
              <a:t>st</a:t>
            </a:r>
            <a:r>
              <a:rPr lang="en-US" sz="2800" dirty="0" smtClean="0">
                <a:solidFill>
                  <a:prstClr val="white"/>
                </a:solidFill>
              </a:rPr>
              <a:t> Semester ONLY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7030A0"/>
                </a:solidFill>
              </a:rPr>
              <a:t>Students MUST continue 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7030A0"/>
                </a:solidFill>
              </a:rPr>
              <a:t>to attend the classes on the original schedule until they have been notified 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7030A0"/>
                </a:solidFill>
              </a:rPr>
              <a:t>by a school official 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7030A0"/>
                </a:solidFill>
              </a:rPr>
              <a:t>of an approved schedule change.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5122" name="Picture 2" descr="http://ts2.mm.bing.net/th?id=H.4818267233911513&amp;pid=1.7&amp;w=200&amp;h=123&amp;c=7&amp;rs=1&amp;url=http%3a%2f%2fchoices.edublogs.org%2f2011%2f05%2f10%2fart-class-location-change%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2106341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0832" y="533400"/>
            <a:ext cx="10134600" cy="1143000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Special Circumstance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Schedule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68" y="1665828"/>
            <a:ext cx="82296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Forms Available Through:</a:t>
            </a:r>
          </a:p>
          <a:p>
            <a:pPr marL="0" indent="0">
              <a:buNone/>
            </a:pPr>
            <a:r>
              <a:rPr lang="en-US"/>
              <a:t>	</a:t>
            </a:r>
            <a:r>
              <a:rPr lang="en-US" smtClean="0"/>
              <a:t>C</a:t>
            </a:r>
            <a:r>
              <a:rPr lang="en-US" sz="2600" smtClean="0"/>
              <a:t>ounselor</a:t>
            </a: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	Downloading online:  </a:t>
            </a:r>
            <a:r>
              <a:rPr lang="en-US" sz="2600" dirty="0" smtClean="0">
                <a:hlinkClick r:id="rId2"/>
              </a:rPr>
              <a:t>www.fayar.net/fhsprograms</a:t>
            </a:r>
            <a:endParaRPr lang="en-US" sz="2600" dirty="0" smtClean="0"/>
          </a:p>
          <a:p>
            <a:pPr marL="0" indent="0">
              <a:buNone/>
            </a:pPr>
            <a:r>
              <a:rPr lang="en-US" sz="2600" dirty="0"/>
              <a:t>	</a:t>
            </a:r>
            <a:r>
              <a:rPr lang="en-US" sz="2600" dirty="0" smtClean="0"/>
              <a:t>	</a:t>
            </a:r>
            <a:r>
              <a:rPr lang="en-US" sz="2000" dirty="0" smtClean="0"/>
              <a:t>Select:  Special Circumstance Schedule Request Form    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5181600"/>
            <a:ext cx="8001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FORM must be turned into Hannah Fleming </a:t>
            </a:r>
            <a:r>
              <a:rPr lang="en-US" dirty="0" smtClean="0">
                <a:solidFill>
                  <a:prstClr val="black"/>
                </a:solidFill>
              </a:rPr>
              <a:t>by August 23</a:t>
            </a:r>
            <a:r>
              <a:rPr lang="en-US" baseline="30000" dirty="0" smtClean="0">
                <a:solidFill>
                  <a:prstClr val="black"/>
                </a:solidFill>
              </a:rPr>
              <a:t>rd</a:t>
            </a:r>
            <a:endParaRPr lang="en-US" dirty="0" smtClean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 2</a:t>
            </a:r>
            <a:r>
              <a:rPr lang="en-US" baseline="30000" dirty="0" smtClean="0">
                <a:solidFill>
                  <a:prstClr val="black"/>
                </a:solidFill>
              </a:rPr>
              <a:t>nd</a:t>
            </a:r>
            <a:r>
              <a:rPr lang="en-US" dirty="0" smtClean="0">
                <a:solidFill>
                  <a:prstClr val="black"/>
                </a:solidFill>
              </a:rPr>
              <a:t> Floor Office Phase 2 building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457200"/>
            <a:ext cx="96774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and 11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Grade Schedule Changes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2362200"/>
            <a:ext cx="92202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Requests </a:t>
            </a:r>
            <a:r>
              <a:rPr lang="en-US" b="1" u="sng" dirty="0" smtClean="0"/>
              <a:t>must be completed online </a:t>
            </a:r>
            <a:r>
              <a:rPr lang="en-US" b="1" dirty="0" smtClean="0"/>
              <a:t>by August 23</a:t>
            </a:r>
            <a:r>
              <a:rPr lang="en-US" b="1" baseline="30000" dirty="0" smtClean="0"/>
              <a:t>rd</a:t>
            </a:r>
            <a:r>
              <a:rPr lang="en-US" b="1" dirty="0" smtClean="0"/>
              <a:t> </a:t>
            </a:r>
            <a:r>
              <a:rPr lang="en-US" b="1" dirty="0" smtClean="0">
                <a:hlinkClick r:id="rId2"/>
              </a:rPr>
              <a:t>www.fayar.net/fhsprograms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3660609"/>
            <a:ext cx="906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Request must meet one of the following criteria: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9600" y="4319587"/>
            <a:ext cx="8077200" cy="1571626"/>
            <a:chOff x="609600" y="4953270"/>
            <a:chExt cx="8077200" cy="1571626"/>
          </a:xfrm>
        </p:grpSpPr>
        <p:sp>
          <p:nvSpPr>
            <p:cNvPr id="6" name="TextBox 5"/>
            <p:cNvSpPr txBox="1"/>
            <p:nvPr/>
          </p:nvSpPr>
          <p:spPr>
            <a:xfrm>
              <a:off x="2209800" y="5105400"/>
              <a:ext cx="6477000" cy="1015663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/>
                  </a:solidFill>
                </a:rPr>
                <a:t>G</a:t>
              </a:r>
              <a:r>
                <a:rPr lang="en-US" sz="2000" dirty="0" smtClean="0">
                  <a:solidFill>
                    <a:prstClr val="white"/>
                  </a:solidFill>
                </a:rPr>
                <a:t>ap in my schedule.</a:t>
              </a:r>
            </a:p>
            <a:p>
              <a:r>
                <a:rPr lang="en-US" sz="2000" dirty="0" smtClean="0">
                  <a:solidFill>
                    <a:prstClr val="white"/>
                  </a:solidFill>
                </a:rPr>
                <a:t>Haven’t met the prerequisite for the course</a:t>
              </a:r>
            </a:p>
            <a:p>
              <a:r>
                <a:rPr lang="en-US" sz="2000" dirty="0" smtClean="0">
                  <a:solidFill>
                    <a:prstClr val="white"/>
                  </a:solidFill>
                </a:rPr>
                <a:t>Student has already taken course and  received credit.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6146" name="Picture 2" descr="http://ts1.mm.bing.net/th?id=H.4597072116647776&amp;pid=1.7&amp;w=150&amp;h=165&amp;c=7&amp;rs=1&amp;url=http%3a%2f%2fwww.toptenz.net%2ftop-10-ways-to-improve-the-fuel-economy-of-your-vehicle.ph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953270"/>
              <a:ext cx="1428750" cy="1571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2819400" y="1447800"/>
            <a:ext cx="3048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1</a:t>
            </a:r>
            <a:r>
              <a:rPr lang="en-US" sz="2800" baseline="30000" dirty="0" smtClean="0">
                <a:solidFill>
                  <a:prstClr val="white"/>
                </a:solidFill>
              </a:rPr>
              <a:t>st</a:t>
            </a:r>
            <a:r>
              <a:rPr lang="en-US" sz="2800" dirty="0" smtClean="0">
                <a:solidFill>
                  <a:prstClr val="white"/>
                </a:solidFill>
              </a:rPr>
              <a:t> Semester ONLY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25" y="6057481"/>
            <a:ext cx="87745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Any other reasons will be considered a special circumstance. . 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4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1873</TotalTime>
  <Words>1201</Words>
  <Application>Microsoft Office PowerPoint</Application>
  <PresentationFormat>On-screen Show (4:3)</PresentationFormat>
  <Paragraphs>349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1_Office Theme</vt:lpstr>
      <vt:lpstr>PowerPoint Presentation</vt:lpstr>
      <vt:lpstr>PowerPoint Presentation</vt:lpstr>
      <vt:lpstr>Student Envelopes &amp;  Student Handbooks</vt:lpstr>
      <vt:lpstr>PowerPoint Presentation</vt:lpstr>
      <vt:lpstr>SCHEDULES</vt:lpstr>
      <vt:lpstr>12th Grade Schedule Changes</vt:lpstr>
      <vt:lpstr>PowerPoint Presentation</vt:lpstr>
      <vt:lpstr>Special Circumstance Schedule Changes</vt:lpstr>
      <vt:lpstr>10th and 11th Grade Schedule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FHS Handbook Presentation</dc:title>
  <dc:creator>ConfigMe</dc:creator>
  <cp:lastModifiedBy>ConfigMe</cp:lastModifiedBy>
  <cp:revision>230</cp:revision>
  <dcterms:created xsi:type="dcterms:W3CDTF">2012-08-13T03:35:58Z</dcterms:created>
  <dcterms:modified xsi:type="dcterms:W3CDTF">2013-08-22T03:09:30Z</dcterms:modified>
</cp:coreProperties>
</file>