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68" r:id="rId1"/>
    <p:sldMasterId id="2147483780" r:id="rId2"/>
    <p:sldMasterId id="2147483792" r:id="rId3"/>
    <p:sldMasterId id="2147483804" r:id="rId4"/>
    <p:sldMasterId id="2147483816" r:id="rId5"/>
    <p:sldMasterId id="2147483840" r:id="rId6"/>
    <p:sldMasterId id="2147483852" r:id="rId7"/>
    <p:sldMasterId id="2147483876" r:id="rId8"/>
    <p:sldMasterId id="2147483888" r:id="rId9"/>
    <p:sldMasterId id="2147483924" r:id="rId10"/>
    <p:sldMasterId id="2147483936" r:id="rId11"/>
    <p:sldMasterId id="2147483948" r:id="rId12"/>
  </p:sldMasterIdLst>
  <p:notesMasterIdLst>
    <p:notesMasterId r:id="rId37"/>
  </p:notesMasterIdLst>
  <p:sldIdLst>
    <p:sldId id="320" r:id="rId13"/>
    <p:sldId id="321" r:id="rId14"/>
    <p:sldId id="317" r:id="rId15"/>
    <p:sldId id="318" r:id="rId16"/>
    <p:sldId id="327" r:id="rId17"/>
    <p:sldId id="323" r:id="rId18"/>
    <p:sldId id="324" r:id="rId19"/>
    <p:sldId id="322" r:id="rId20"/>
    <p:sldId id="326" r:id="rId21"/>
    <p:sldId id="307" r:id="rId22"/>
    <p:sldId id="308" r:id="rId23"/>
    <p:sldId id="309" r:id="rId24"/>
    <p:sldId id="312" r:id="rId25"/>
    <p:sldId id="313" r:id="rId26"/>
    <p:sldId id="314" r:id="rId27"/>
    <p:sldId id="315" r:id="rId28"/>
    <p:sldId id="316" r:id="rId29"/>
    <p:sldId id="310" r:id="rId30"/>
    <p:sldId id="311" r:id="rId31"/>
    <p:sldId id="329" r:id="rId32"/>
    <p:sldId id="333" r:id="rId33"/>
    <p:sldId id="330" r:id="rId34"/>
    <p:sldId id="334" r:id="rId35"/>
    <p:sldId id="33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>
        <p:scale>
          <a:sx n="82" d="100"/>
          <a:sy n="82" d="100"/>
        </p:scale>
        <p:origin x="-8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871ED-C9AB-4F14-BEB8-7A1FFB63984B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063A7-099E-4572-A46C-F324E7416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4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4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0867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560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390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421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2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82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348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424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36475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951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5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502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366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304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131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686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204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467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194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305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127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4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089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490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687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725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991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623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798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251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233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206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27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992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587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831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07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14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37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08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24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72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9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8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36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89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26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02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81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94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1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39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526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58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7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28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70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35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517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94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06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75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6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52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8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200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61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30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782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34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774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300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107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89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1336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4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346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67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34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611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7216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35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992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589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177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94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2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783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796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934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071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69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819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80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074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486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124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3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103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141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558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72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3385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916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860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703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872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592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3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488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70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316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250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140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473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96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671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279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008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5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574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406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604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089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604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789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070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988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70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510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4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8D68-EDA2-4AE9-97F4-4F441AB73248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C2D7-7F28-4AC9-8A46-932CDFDCB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1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8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5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2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3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7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6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9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1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1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5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58D68-EDA2-4AE9-97F4-4F441AB732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CC2D7-7F28-4AC9-8A46-932CDFDCBF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4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yar.net/fhsprograms" TargetMode="Externa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3810000"/>
            <a:ext cx="12226724" cy="1143000"/>
          </a:xfrm>
          <a:solidFill>
            <a:srgbClr val="800080"/>
          </a:solidFill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Friday</a:t>
            </a:r>
            <a:br>
              <a:rPr lang="en-US" sz="8000" dirty="0" smtClean="0">
                <a:solidFill>
                  <a:schemeClr val="bg1"/>
                </a:solidFill>
              </a:rPr>
            </a:br>
            <a:r>
              <a:rPr lang="en-US" sz="8000" dirty="0" smtClean="0">
                <a:solidFill>
                  <a:schemeClr val="bg1"/>
                </a:solidFill>
              </a:rPr>
              <a:t> August 23rd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ts1.mm.bing.net/th?id=H.4714827239261148&amp;pid=1.7&amp;w=242&amp;h=181&amp;c=7&amp;rs=1&amp;url=http%3a%2f%2fdontdallasmyaustin.com%2fddma%2f12%2fbulldog-cute-pupp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29" y="1524000"/>
            <a:ext cx="23050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ts4.mm.bing.net/th?id=H.4523817187082535&amp;pid=1.7&amp;w=256&amp;h=188&amp;c=7&amp;rs=1&amp;url=http%3a%2f%2fdogs.y2u.co.uk%2fEnglish_Bulldog_Henry.ht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91" y="1038151"/>
            <a:ext cx="24384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ts4.mm.bing.net/th?id=H.4959971053011487&amp;pid=1.7&amp;w=237&amp;h=176&amp;c=7&amp;rs=1&amp;url=http%3a%2f%2fwww.petmd.com%2fblogs%2ffullyvetted%2f2007%2fseptember%2ftasers-and-vet-medicine%e2%80%9dno-real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3" y="3962400"/>
            <a:ext cx="22574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ts1.mm.bing.net/th?id=H.5017046895363140&amp;pid=1.7&amp;w=269&amp;h=165&amp;c=7&amp;rs=1&amp;url=http%3a%2f%2fcompanionanimalnews.wordpress.com%2f2012%2f09%2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86078"/>
            <a:ext cx="25622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853" y="776541"/>
            <a:ext cx="228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Sophomores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3312" y="284623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Juniors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1997" y="498612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Seniors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5696586"/>
            <a:ext cx="1893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Staff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4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7200" y="316468"/>
            <a:ext cx="9829800" cy="707886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              Academic Integrity/Honor Code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905500" cy="483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8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597" y="2076493"/>
            <a:ext cx="262731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83" y="2688994"/>
            <a:ext cx="1736725" cy="26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6" y="2256400"/>
            <a:ext cx="262731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1119288">
            <a:off x="457200" y="46930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Looking at someone else’s paper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198063">
            <a:off x="7042014" y="1182227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Cheat Notes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8597" y="1182227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Unauthorized Technology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851828">
            <a:off x="4473856" y="284638"/>
            <a:ext cx="217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Sharing Your 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32709">
            <a:off x="353333" y="1551559"/>
            <a:ext cx="342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Passing on Info from Test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128424">
            <a:off x="6665534" y="178263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Plagiarizing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70" y="4386626"/>
            <a:ext cx="5642654" cy="1846659"/>
          </a:xfrm>
          <a:prstGeom prst="rect">
            <a:avLst/>
          </a:prstGeom>
          <a:solidFill>
            <a:srgbClr val="80008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Considered 2</a:t>
            </a:r>
            <a:r>
              <a:rPr lang="en-US" sz="2400" baseline="30000" dirty="0" smtClean="0">
                <a:solidFill>
                  <a:schemeClr val="bg1"/>
                </a:solidFill>
              </a:rPr>
              <a:t>nd</a:t>
            </a:r>
            <a:r>
              <a:rPr lang="en-US" sz="2400" dirty="0" smtClean="0">
                <a:solidFill>
                  <a:schemeClr val="bg1"/>
                </a:solidFill>
              </a:rPr>
              <a:t> Infraction Category:</a:t>
            </a:r>
          </a:p>
          <a:p>
            <a:pPr marL="566738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	Making copies of tests/assignments</a:t>
            </a:r>
          </a:p>
          <a:p>
            <a:pPr marL="566738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Receiving Copies of tests/assignments</a:t>
            </a:r>
          </a:p>
          <a:p>
            <a:pPr marL="566738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Stealing a test or answer sheet</a:t>
            </a:r>
          </a:p>
          <a:p>
            <a:pPr marL="566738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Stealing teacher edition’s of textbooks</a:t>
            </a:r>
          </a:p>
          <a:p>
            <a:pPr marL="566738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Selling test or information about any test/project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74585" y="262638"/>
            <a:ext cx="9906000" cy="1015663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      Consequences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03240"/>
            <a:ext cx="8839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1</a:t>
            </a:r>
            <a:r>
              <a:rPr lang="en-US" sz="2000" u="sng" baseline="30000" dirty="0" smtClean="0">
                <a:solidFill>
                  <a:schemeClr val="bg1"/>
                </a:solidFill>
              </a:rPr>
              <a:t>st</a:t>
            </a:r>
            <a:r>
              <a:rPr lang="en-US" sz="2000" u="sng" dirty="0" smtClean="0">
                <a:solidFill>
                  <a:schemeClr val="bg1"/>
                </a:solidFill>
              </a:rPr>
              <a:t> Infraction: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Student will receive a zero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Teacher will notify parents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Recommendation for dismissal from any FHS honor societies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Referral to administrator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2000" u="sng" dirty="0" smtClean="0">
                <a:solidFill>
                  <a:schemeClr val="bg1"/>
                </a:solidFill>
              </a:rPr>
              <a:t>2</a:t>
            </a:r>
            <a:r>
              <a:rPr lang="en-US" sz="2000" u="sng" baseline="30000" dirty="0" smtClean="0">
                <a:solidFill>
                  <a:schemeClr val="bg1"/>
                </a:solidFill>
              </a:rPr>
              <a:t>nd</a:t>
            </a:r>
            <a:r>
              <a:rPr lang="en-US" sz="2000" u="sng" dirty="0" smtClean="0">
                <a:solidFill>
                  <a:schemeClr val="bg1"/>
                </a:solidFill>
              </a:rPr>
              <a:t> Infraction: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Student will receive a zero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Teacher will notify parents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Dismissal from the NHS (if member)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Student will not be eligible to be Honors Graduate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2 Days of In School Suspension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sz="2000" u="sng" dirty="0" smtClean="0">
                <a:solidFill>
                  <a:schemeClr val="bg1"/>
                </a:solidFill>
              </a:rPr>
              <a:t>3</a:t>
            </a:r>
            <a:r>
              <a:rPr lang="en-US" sz="2000" u="sng" baseline="30000" dirty="0" smtClean="0">
                <a:solidFill>
                  <a:schemeClr val="bg1"/>
                </a:solidFill>
              </a:rPr>
              <a:t>rd</a:t>
            </a:r>
            <a:r>
              <a:rPr lang="en-US" sz="2000" u="sng" dirty="0" smtClean="0">
                <a:solidFill>
                  <a:schemeClr val="bg1"/>
                </a:solidFill>
              </a:rPr>
              <a:t> Infraction: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Considered serious violation and will be treated accordingly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Student will receive no less than the consequences for the second violation and possible recommendation for dismissal from class in which 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infraction occurs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7675">
            <a:off x="6291895" y="55709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10240701" cy="769441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      Discipline Types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52959"/>
            <a:ext cx="8915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Classroom Behavior Rules: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Teacher Assigned Detentions “A Lunch”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  <a:endParaRPr lang="en-US" sz="2400" dirty="0"/>
          </a:p>
          <a:p>
            <a:r>
              <a:rPr lang="en-US" sz="2400" dirty="0" smtClean="0">
                <a:solidFill>
                  <a:schemeClr val="bg1"/>
                </a:solidFill>
              </a:rPr>
              <a:t>Skipping Classes or Assemblies: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Considered truant under attendance policies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School personnel may apply the minimum amount of force necessary to stop or restrain a student from conduct that could result in his/her physical  injury or injury to others. 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ts4.mm.bing.net/th?id=H.5007877133241635&amp;pid=1.7&amp;w=188&amp;h=188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4003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990600" y="4191000"/>
            <a:ext cx="10820400" cy="707886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Suspicion Search and Seizure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7543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Drugs/Alcoho</a:t>
            </a:r>
            <a:r>
              <a:rPr lang="en-US" sz="2400" b="1" dirty="0" smtClean="0">
                <a:solidFill>
                  <a:schemeClr val="bg1"/>
                </a:solidFill>
              </a:rPr>
              <a:t>l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Use/Possession of drugs, anabolic steroids, 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         alcohol, inhalants, analogues or other controlled 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                substances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Gambling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Not permitted on or around school campus, bus, or any school 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         related activity.  Includes “pools” such as betting on college or pro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         games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Tobacco:  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Tobacco products (including smokeless tobacco) or paraphernalia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         related to its use.  Students are not allowed to cross the street and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         smoke in-between classes.  This is considered truancy.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Insubordination: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Failure to comply with stated rules and regulations and/or the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        reasonable request, directions, or commands of a school employee.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52400" y="304800"/>
            <a:ext cx="9829800" cy="707886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    Discipline Issues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ts4.mm.bing.net/th?id=H.4987450262028335&amp;pid=1.7&amp;w=265&amp;h=188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"/>
            <a:ext cx="25241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9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79635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Public Displays of Affection (PDA)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Inappropriate at school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Reasonable Suspicion/Search and Seizure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School personnel may search and seize contraband.  Searches on lockers,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        book bags, car etc. may be held at any time a reasonable suspicion exists.  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        Lockers are joint property of the school and the individual and therefore 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        subject to searches.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Conduct and Sportsmanship at School-Sponsored Activities: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Student conduct during school-sponsored activities, on and off campus, 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will be governed by the same rules that apply to general student conduct.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69" y="5365287"/>
            <a:ext cx="1368444" cy="127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52400" y="304800"/>
            <a:ext cx="9829800" cy="707886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    Discipline Issues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9222" name="Picture 6" descr="http://ts1.mm.bing.net/th?id=H.4930765275726900&amp;pid=1.7&amp;w=234&amp;h=174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52644"/>
            <a:ext cx="2762250" cy="20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8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" y="331857"/>
            <a:ext cx="9677400" cy="707886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       Consequences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716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Detention</a:t>
            </a:r>
          </a:p>
          <a:p>
            <a:pPr marL="682625" indent="-57150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Begins five minutes after 4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period ends</a:t>
            </a:r>
          </a:p>
          <a:p>
            <a:pPr marL="682625" indent="-57150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If you are late you will not be admitted</a:t>
            </a:r>
          </a:p>
          <a:p>
            <a:pPr marL="682625" indent="-57150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Can’t talk or sleep </a:t>
            </a:r>
          </a:p>
          <a:p>
            <a:pPr marL="682625" indent="-57150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Takes priority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Saturday School</a:t>
            </a:r>
          </a:p>
          <a:p>
            <a:pPr marL="625475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Held in the FHS Cafeteria from 8 – 12 </a:t>
            </a:r>
          </a:p>
          <a:p>
            <a:pPr marL="625475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If you are late you will not be admitted</a:t>
            </a:r>
          </a:p>
          <a:p>
            <a:pPr marL="625475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* If school is canceled due to bad weather on Fri, no  Sat school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In-School Suspension</a:t>
            </a:r>
          </a:p>
          <a:p>
            <a:pPr marL="622300" indent="3175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Will receive all make-up work and assignments</a:t>
            </a:r>
          </a:p>
          <a:p>
            <a:pPr marL="622300" indent="3175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Completed work returned to teacher through main office</a:t>
            </a:r>
          </a:p>
          <a:p>
            <a:pPr marL="622300" indent="3175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May be suspended from school activities that day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ts3.mm.bing.net/th?id=H.4784860966814794&amp;pid=1.7&amp;w=218&amp;h=188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685800"/>
            <a:ext cx="2762250" cy="238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6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059522"/>
            <a:ext cx="8305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Out of School Suspension (OSS)</a:t>
            </a:r>
          </a:p>
          <a:p>
            <a:pPr marL="625475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Assigned for serious violations of school rules</a:t>
            </a:r>
          </a:p>
          <a:p>
            <a:pPr marL="625475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May not participate or attend any school activities during suspension</a:t>
            </a:r>
          </a:p>
          <a:p>
            <a:pPr marL="625475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	May make up assignments  for first 10 days of OSS</a:t>
            </a:r>
          </a:p>
          <a:p>
            <a:pPr marL="625475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	Student must collect assignments</a:t>
            </a:r>
          </a:p>
          <a:p>
            <a:pPr marL="625475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Work is DUE UPON RETURNING TO SCHOOL</a:t>
            </a:r>
          </a:p>
          <a:p>
            <a:pPr marL="625475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You must participate in school activities/assignments/tests when you return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Expulsion</a:t>
            </a:r>
          </a:p>
          <a:p>
            <a:pPr marL="625475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Removing a student from school on a permanent basis</a:t>
            </a:r>
          </a:p>
          <a:p>
            <a:pPr marL="625475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Length can vary</a:t>
            </a:r>
          </a:p>
          <a:p>
            <a:pPr marL="625475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Must be expelled by Fayetteville Board of Education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82" y="4660508"/>
            <a:ext cx="277368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52400" y="331857"/>
            <a:ext cx="9677400" cy="707886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       Consequences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93172"/>
            <a:ext cx="3314700" cy="219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52400" y="294250"/>
            <a:ext cx="11049000" cy="646331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         Bullying – District Policy 5.47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19200"/>
            <a:ext cx="9220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Intentional harassment, intimidation, humiliation, ridicule, defamation, or threat or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incitement of </a:t>
            </a:r>
            <a:r>
              <a:rPr lang="en-US" b="1" dirty="0">
                <a:solidFill>
                  <a:schemeClr val="bg1"/>
                </a:solidFill>
              </a:rPr>
              <a:t>v</a:t>
            </a:r>
            <a:r>
              <a:rPr lang="en-US" b="1" dirty="0" smtClean="0">
                <a:solidFill>
                  <a:schemeClr val="bg1"/>
                </a:solidFill>
              </a:rPr>
              <a:t>iolence by a student against another student or school employee by a written, verbal, electronic or physical act …………that causes or creates: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Physical harm to employee or student, damage to the school, employee or student property.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Substantial interference with a student’s education or with a school employee’s role in education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A hostile environment for one or more students  due to severity, persistence or pervasiveness of</a:t>
            </a:r>
          </a:p>
          <a:p>
            <a:pPr lvl="1"/>
            <a:r>
              <a:rPr lang="en-US" sz="1600" b="1" dirty="0" smtClean="0">
                <a:solidFill>
                  <a:schemeClr val="bg1"/>
                </a:solidFill>
              </a:rPr>
              <a:t>       the act.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Substantial disruption to the orderly operation of the school or education environment.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88" y="3827661"/>
            <a:ext cx="2728812" cy="27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3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39838"/>
            <a:ext cx="8229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Bullying is Prohibited: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On school grounds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With school equipment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Off school grounds at a school sponsored activity or event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Going to or from school or a school activity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While being transported in school by vehicles, on school bus or bus stop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By an electronic act which results in the substantial disruption of the orderly operation of the school environment.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04800" y="3048000"/>
            <a:ext cx="10210800" cy="1323439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REPORT TO TEACHER,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PRINCIPAL  OR DESIGNEE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Consequences include but are not limited to: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School requested parent/guardian conference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Up to 10 days of suspension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Referral to pre-expulsion hearing committee, with expulsion up to one year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585" y="152400"/>
            <a:ext cx="177958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8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" y="2324100"/>
            <a:ext cx="815657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2571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2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600" y="990600"/>
            <a:ext cx="10287000" cy="1569660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    Get Involved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63" y="3200400"/>
            <a:ext cx="399347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0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 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315924"/>
              </p:ext>
            </p:extLst>
          </p:nvPr>
        </p:nvGraphicFramePr>
        <p:xfrm>
          <a:off x="2286000" y="669154"/>
          <a:ext cx="6629399" cy="5532123"/>
        </p:xfrm>
        <a:graphic>
          <a:graphicData uri="http://schemas.openxmlformats.org/drawingml/2006/table">
            <a:tbl>
              <a:tblPr firstRow="1" firstCol="1" bandRow="1"/>
              <a:tblGrid>
                <a:gridCol w="1325771"/>
                <a:gridCol w="1325771"/>
                <a:gridCol w="1325771"/>
                <a:gridCol w="1325771"/>
                <a:gridCol w="1326315"/>
              </a:tblGrid>
              <a:tr h="581454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2013-2014</a:t>
                      </a:r>
                      <a:r>
                        <a:rPr lang="en-US" sz="25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500" dirty="0">
                          <a:effectLst/>
                          <a:latin typeface="Copperplate Gothic Bold"/>
                          <a:ea typeface="Times New Roman"/>
                          <a:cs typeface="Times New Roman"/>
                        </a:rPr>
                        <a:t>S.M.A.R.T.</a:t>
                      </a:r>
                      <a:r>
                        <a:rPr lang="en-US" sz="25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Lunch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Club and Activities Calendar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12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1st Monday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Model UN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GSA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0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Tuesday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26 Club,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Key Club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Disc Golf Club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Green Team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Rubik’s Cube Club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0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Wednesday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Astronomy Club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DECA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Food Club / Hangook 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0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Thursday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Young Republicans</a:t>
                      </a:r>
                      <a:r>
                        <a:rPr lang="en-US" sz="7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Christian Book Club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French Honor Society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Fashion Club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000" b="1" baseline="30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1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Friday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0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TGS Priority:  Social Studies,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Fine Arts and ESL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TGS Priority: Math, Health/PE And CTE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TGS Priority:  English,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Advanced  Placement SPED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TGS Priority: Science and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World Languages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3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Intramurals , Aux Gym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“A” and “B” Lunch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Intramurals , Aux Gym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“A” and “B” Lunch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Intramurals , Aux Gym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“A” and “B” Lunch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Intramurals , Aux Gym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“A” and “B” Lunch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Intramurals, Aux Gym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Free Play “A” and “B”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4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nd</a:t>
                      </a: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Monday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Driver Safety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Young Dem and Liberals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VIP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 baseline="30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nd</a:t>
                      </a:r>
                      <a:r>
                        <a:rPr lang="en-US" sz="1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Tuesday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26 Club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Chess Club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Quill and Scroll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FCCLA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nd</a:t>
                      </a: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Wednesday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ACE/Knowledge Master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FCA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nd</a:t>
                      </a: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Thursday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Project Graduation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Christian Book Club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Thespian Society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PBS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Teachers of Tomorrow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0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nd</a:t>
                      </a: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Friday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0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TGS Priority:  Social Studies,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Fine Arts and ESL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TGS Priority: Math,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Health/PE And CTE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TGS Priority:  English,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Advanced  Placement SPED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TGS Priority: Science and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World Languages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3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Intramurals , Aux Gym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“A” and “B” Lunch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Intramurals , Aux Gym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“A” and “B” Lunch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Intramurals , Aux Gym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“A” and “B” Lunch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Intramurals , Aux Gym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“A” and “B” Lunch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Intramurals, Aux Gym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Free Play “A” and “B”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45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rd</a:t>
                      </a: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Monday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Model UN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Bulldog Partners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World Language Club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GSA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rd</a:t>
                      </a: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Tuesday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26 Club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Key Club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Mountain Bike Club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FBLA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rd</a:t>
                      </a: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Wednesday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NHS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Fantasy Club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rd</a:t>
                      </a: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Thursday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Mu Alpha Theta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Christian Book Club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0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rd</a:t>
                      </a: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Friday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0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TGS Priority:  Social Studies,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Fine Arts and ESL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TGS Priority: Math,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Health/PE And CTE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TGS Priority:  English,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Advanced  Placement SPED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TGS Priority: Science and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World Languages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3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Intramurals , Aux Gym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“A” and “B” Lunch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Intramurals , Aux Gym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“A” and “B” Lunch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Intramurals , Aux Gym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“A” and “B” Lunch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Intramurals , Aux Gym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“A” and “B” Lunch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Intramurals, Aux Gym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Free Play “A” and “B”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12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0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Monday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Art Club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Driver Safety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German Honor Society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0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US" sz="10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Tuesday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26 Club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Science Club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FCCLA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000" b="1" baseline="30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US" sz="1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Wednesday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ACE/Knowledge Master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FCA 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000" b="1" baseline="30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US" sz="1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Thursday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Video Club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Christian Book Club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Philosophy Club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000" b="1" baseline="30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en-US" sz="1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Friday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0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TGS Priority:  Social Studies,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Fine Arts and ESL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TGS Priority: Math,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Health/PE And CTE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TGS Priority:  English,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Adv  Placement and  SPED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TGS Priority: Science and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World Languages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 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3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Intramurals , Aux Gym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“A” and “B” Lunch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Intramurals , Aux Gym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“A” and “B” Lunch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Intramurals , Aux Gym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“A” and “B” Lunch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Intramurals , Aux Gym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“A” and “B” Lunch</a:t>
                      </a:r>
                      <a:endParaRPr lang="en-US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Intramurals, Aux Gym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Free Play “A” and “B”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485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Irregular groups, to be scheduled around existing calendar, Monday-Thursday of any week:  </a:t>
                      </a:r>
                      <a:r>
                        <a:rPr lang="en-US" sz="700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Dawg</a:t>
                      </a:r>
                      <a:r>
                        <a:rPr lang="en-US" sz="7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Crew, Debate/Forensics Club, Jazz Band, Register Newspaper, </a:t>
                      </a:r>
                      <a:r>
                        <a:rPr lang="en-US" sz="700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Sociedad</a:t>
                      </a:r>
                      <a:r>
                        <a:rPr lang="en-US" sz="7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 Honoraria Hispania, Young Life, FFA, Music Volunteering, Nat Forensic League, </a:t>
                      </a:r>
                      <a:r>
                        <a:rPr lang="en-US" sz="700" dirty="0" err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StuCo</a:t>
                      </a:r>
                      <a:r>
                        <a:rPr lang="en-US" sz="7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, Fire Marshals.  </a:t>
                      </a:r>
                      <a:r>
                        <a:rPr lang="en-US" sz="7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Regular Activities (not clubs) include groups such as the Gaming Group and the Knitting Circle – to be scheduled</a:t>
                      </a:r>
                      <a:r>
                        <a:rPr lang="en-US" sz="8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.</a:t>
                      </a:r>
                      <a:endParaRPr lang="en-US" sz="800" dirty="0"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47922" marR="47922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278377"/>
              </p:ext>
            </p:extLst>
          </p:nvPr>
        </p:nvGraphicFramePr>
        <p:xfrm>
          <a:off x="304800" y="647687"/>
          <a:ext cx="1752600" cy="5522800"/>
        </p:xfrm>
        <a:graphic>
          <a:graphicData uri="http://schemas.openxmlformats.org/drawingml/2006/table">
            <a:tbl>
              <a:tblPr firstRow="1" firstCol="1" bandRow="1"/>
              <a:tblGrid>
                <a:gridCol w="1216850"/>
                <a:gridCol w="535750"/>
              </a:tblGrid>
              <a:tr h="2133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Club list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Meeting days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26 Club*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Tues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ACE/Knowledge Master*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Wed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Art Club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Mon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Astronomy Club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Wed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Bulldog Partners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Mon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Chess Club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Tues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Christian Book Club*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Thurs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DECA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Wed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Driver Safety*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Mon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Fantasy Club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Wed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Fashion Club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Thurs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FBLA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Tues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FCA - Fellowship Christian Athlete*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Wed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FCCLA*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Tues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Food/Hangook Cult Club*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Wed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French Honor Society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Thurs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German Honor Society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Mon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Green Team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Tues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GSA*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Mon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Key Club*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Tues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Model UN*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Mon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Mountain Bike Club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Tues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Mu Alpha Theta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Thurs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NHS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Wed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PBS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Thurs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Philosophy Club 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Thurs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Project Graduation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Thurs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Quill and Scroll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Tues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Rubik’s Cube Club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Tues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Science Club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Tues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Teachers of Tomorrow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Thurs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Thespian Society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Thurs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Video Club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Thurs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VIP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Mon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World Language Club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 Mon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Young Dem &amp; Liberals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  Mon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2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Young  Republicans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  Thurs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262" marR="5626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1" y="6218708"/>
            <a:ext cx="7261225" cy="646113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-73789" y="158847"/>
            <a:ext cx="9291577" cy="400110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Club Fair will be September the 11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th </a:t>
            </a:r>
            <a:r>
              <a:rPr lang="en-US" sz="2000" b="1" dirty="0" smtClean="0">
                <a:solidFill>
                  <a:schemeClr val="bg1"/>
                </a:solidFill>
              </a:rPr>
              <a:t>during LUNCH in the Phase I Arena Lobby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75652" y="6357097"/>
            <a:ext cx="12192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“A” Lunch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2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600" y="533400"/>
            <a:ext cx="9982200" cy="707886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         Athletic Programs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673" y="1519535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7A West Conference Schools:  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Bentonville, Fayetteville, </a:t>
            </a:r>
            <a:r>
              <a:rPr lang="en-US" sz="2000" b="1" dirty="0" err="1" smtClean="0">
                <a:solidFill>
                  <a:schemeClr val="bg1"/>
                </a:solidFill>
              </a:rPr>
              <a:t>Har-Ber</a:t>
            </a:r>
            <a:r>
              <a:rPr lang="en-US" sz="2000" b="1" dirty="0" smtClean="0">
                <a:solidFill>
                  <a:schemeClr val="bg1"/>
                </a:solidFill>
              </a:rPr>
              <a:t>, Heritage, Rogers, Siloam Springs,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              Springdale and Van Bure</a:t>
            </a:r>
            <a:r>
              <a:rPr lang="en-US" sz="20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850" y="3200400"/>
            <a:ext cx="8763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Fall/Winter: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*Cross Country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Football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Volleyball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*Golf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*Swimming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*Basketball 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*Bowling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134" y="3200400"/>
            <a:ext cx="6114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Spring: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Baseball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Fast Pitch Softball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*Track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*Tennis</a:t>
            </a:r>
          </a:p>
          <a:p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dirty="0" smtClean="0">
                <a:solidFill>
                  <a:schemeClr val="bg1"/>
                </a:solidFill>
              </a:rPr>
              <a:t>*Soccer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	*Wrestling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5986041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* Boys and Girls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48" y="2743200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7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6995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black"/>
                </a:solidFill>
              </a:rPr>
              <a:t>Inclement Weather</a:t>
            </a:r>
            <a:endParaRPr lang="en-US" sz="5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937" y="2209800"/>
            <a:ext cx="6629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School  Cancellation no later than 7:00 a.m.</a:t>
            </a:r>
          </a:p>
          <a:p>
            <a:pPr marL="1377950"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fayar.net</a:t>
            </a:r>
          </a:p>
          <a:p>
            <a:pPr marL="1377950"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local radio stations</a:t>
            </a:r>
          </a:p>
          <a:p>
            <a:pPr marL="1377950">
              <a:buFont typeface="Arial" pitchFamily="34" charset="0"/>
              <a:buChar char="•"/>
            </a:pPr>
            <a:r>
              <a:rPr lang="en-US" sz="2800" b="1">
                <a:solidFill>
                  <a:schemeClr val="bg1"/>
                </a:solidFill>
              </a:rPr>
              <a:t>	</a:t>
            </a:r>
            <a:r>
              <a:rPr lang="en-US" sz="2800" b="1" smtClean="0">
                <a:solidFill>
                  <a:schemeClr val="bg1"/>
                </a:solidFill>
              </a:rPr>
              <a:t>local </a:t>
            </a:r>
            <a:r>
              <a:rPr lang="en-US" sz="2800" b="1" dirty="0" smtClean="0">
                <a:solidFill>
                  <a:schemeClr val="bg1"/>
                </a:solidFill>
              </a:rPr>
              <a:t>TV stations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5124" name="Picture 4" descr="http://ts2.mm.bing.net/th?id=H.4813349489412757&amp;pid=1.7&amp;w=257&amp;h=181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133725" cy="220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28600" y="457200"/>
            <a:ext cx="9829800" cy="1323439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      SNOW DAYS!!!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600" y="1533171"/>
            <a:ext cx="9753599" cy="1015663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GungsuhChe" pitchFamily="49" charset="-127"/>
                <a:ea typeface="GungsuhChe" pitchFamily="49" charset="-127"/>
              </a:rPr>
              <a:t>  Have a Great Weekend!</a:t>
            </a:r>
            <a:endParaRPr lang="en-US" sz="6000" dirty="0">
              <a:solidFill>
                <a:schemeClr val="bg1"/>
              </a:solidFill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3208"/>
            <a:ext cx="3610076" cy="247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3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94773"/>
            <a:ext cx="10668000" cy="707886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                     </a:t>
            </a:r>
            <a:r>
              <a:rPr lang="en-US" sz="4000" b="1" dirty="0" smtClean="0">
                <a:solidFill>
                  <a:schemeClr val="bg1"/>
                </a:solidFill>
              </a:rPr>
              <a:t>Things to Know…..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309" y="1362163"/>
            <a:ext cx="792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Announcements</a:t>
            </a:r>
          </a:p>
          <a:p>
            <a:pPr marL="682625" indent="-57150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The Pledge of Allegiance (daily)</a:t>
            </a:r>
          </a:p>
          <a:p>
            <a:pPr marL="682625" indent="-57150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Moment of Silence (daily)</a:t>
            </a:r>
          </a:p>
          <a:p>
            <a:pPr marL="682625" indent="-57150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Read over intercom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Deliveries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Flower, balloon, candy or food deliveries to students are NOT allowed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Hall Passes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MUST be used</a:t>
            </a:r>
          </a:p>
          <a:p>
            <a:r>
              <a:rPr lang="en-US" dirty="0"/>
              <a:t>	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Messages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Only accepted if pre-approved by principal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968288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019800" y="4042866"/>
            <a:ext cx="2590800" cy="19558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76213">
            <a:off x="5796006" y="4018295"/>
            <a:ext cx="2633663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3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00200"/>
            <a:ext cx="8839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Petitions</a:t>
            </a:r>
          </a:p>
          <a:p>
            <a:pPr marL="625475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May not be circulated on school property or at school related activities unless 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        prior approval has been granted by administration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School Visitation</a:t>
            </a:r>
          </a:p>
          <a:p>
            <a:pPr marL="625475" indent="115888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All visitors must sign in at the PURPLE OFFICE.   Visitor’s ID will be scanned using 	the new Hall Pass system and the  ID badge must be worn at all times.</a:t>
            </a:r>
          </a:p>
          <a:p>
            <a:pPr marL="625475" indent="115888">
              <a:buFont typeface="Arial" pitchFamily="34" charset="0"/>
              <a:buChar char="•"/>
            </a:pPr>
            <a:endParaRPr lang="en-US" b="1" dirty="0" smtClean="0">
              <a:solidFill>
                <a:schemeClr val="bg1"/>
              </a:solidFill>
            </a:endParaRPr>
          </a:p>
          <a:p>
            <a:pPr marL="625475" indent="115888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	Students are not allowed to bring children or pets to school</a:t>
            </a:r>
          </a:p>
          <a:p>
            <a:pPr marL="625475" indent="115888"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625475" indent="115888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	Student visitors not allowed</a:t>
            </a:r>
          </a:p>
          <a:p>
            <a:r>
              <a:rPr lang="en-US" sz="2400" b="1" u="sng" dirty="0" smtClean="0">
                <a:solidFill>
                  <a:schemeClr val="bg1"/>
                </a:solidFill>
              </a:rPr>
              <a:t>ID’s</a:t>
            </a:r>
            <a:r>
              <a:rPr lang="en-US" b="1" dirty="0" smtClean="0">
                <a:solidFill>
                  <a:schemeClr val="bg1"/>
                </a:solidFill>
              </a:rPr>
              <a:t>	</a:t>
            </a:r>
          </a:p>
          <a:p>
            <a:pPr marL="625475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Will be required for participation in many campus events  such as lunch, library,            	ticket sales, etc.</a:t>
            </a:r>
          </a:p>
          <a:p>
            <a:pPr marL="625475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Replacement cost is $5 for new ID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9296400" cy="707886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    Other Things to Know…..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"/>
            <a:ext cx="1676400" cy="114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0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737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>
                <a:solidFill>
                  <a:schemeClr val="bg1"/>
                </a:solidFill>
              </a:rPr>
              <a:t>Tuesday – Wednesday – Thursday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September 3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3600" b="1" dirty="0" smtClean="0">
                <a:solidFill>
                  <a:schemeClr val="bg1"/>
                </a:solidFill>
              </a:rPr>
              <a:t> –May 23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rd</a:t>
            </a: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100" b="1" dirty="0" smtClean="0">
                <a:solidFill>
                  <a:schemeClr val="bg1"/>
                </a:solidFill>
              </a:rPr>
              <a:t>7:30-8:15  and  4:00-4:45</a:t>
            </a:r>
            <a:br>
              <a:rPr lang="en-US" sz="3100" b="1" dirty="0" smtClean="0">
                <a:solidFill>
                  <a:schemeClr val="bg1"/>
                </a:solidFill>
              </a:rPr>
            </a:br>
            <a:endParaRPr lang="en-US" sz="31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770" y="5029200"/>
            <a:ext cx="8534400" cy="395128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Available </a:t>
            </a:r>
            <a:r>
              <a:rPr lang="en-US" b="1" dirty="0">
                <a:solidFill>
                  <a:schemeClr val="bg1"/>
                </a:solidFill>
              </a:rPr>
              <a:t>for students </a:t>
            </a:r>
            <a:r>
              <a:rPr lang="en-US" b="1" dirty="0" smtClean="0">
                <a:solidFill>
                  <a:schemeClr val="bg1"/>
                </a:solidFill>
              </a:rPr>
              <a:t>who </a:t>
            </a:r>
            <a:r>
              <a:rPr lang="en-US" b="1" dirty="0">
                <a:solidFill>
                  <a:schemeClr val="bg1"/>
                </a:solidFill>
              </a:rPr>
              <a:t>missed an exam from their regularly scheduled course. 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Teachers </a:t>
            </a:r>
            <a:r>
              <a:rPr lang="en-US" b="1" dirty="0">
                <a:solidFill>
                  <a:schemeClr val="bg1"/>
                </a:solidFill>
              </a:rPr>
              <a:t>can request students make up an exam in this environment. 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818" y="605135"/>
            <a:ext cx="10173182" cy="923330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Testing Center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ts4.mm.bing.net/th?id=H.4696818438047675&amp;pid=1.7&amp;w=250&amp;h=174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09" y="304800"/>
            <a:ext cx="3010864" cy="20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46" y="533400"/>
            <a:ext cx="9743954" cy="707886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     Semester Grading System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862" y="1600200"/>
            <a:ext cx="90041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Final grade for Semester based on: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80% Entire semester daily average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20% Final Exam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Semester Grades used to compute GPA and Class Rank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886200"/>
            <a:ext cx="7391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Class Rank is Calculated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End of Junior Year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End of 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Semester Senior Year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End of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Semester Senior Year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331" y="54864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Classes with excessive absences will have an </a:t>
            </a:r>
            <a:r>
              <a:rPr lang="en-US" b="1" dirty="0" smtClean="0">
                <a:solidFill>
                  <a:schemeClr val="bg1"/>
                </a:solidFill>
              </a:rPr>
              <a:t>“NC” </a:t>
            </a:r>
            <a:r>
              <a:rPr lang="en-US" dirty="0" smtClean="0">
                <a:solidFill>
                  <a:schemeClr val="bg1"/>
                </a:solidFill>
              </a:rPr>
              <a:t>on transcript to indicate  No-Credit.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If the student receives an </a:t>
            </a:r>
            <a:r>
              <a:rPr lang="en-US" b="1" dirty="0" smtClean="0">
                <a:solidFill>
                  <a:schemeClr val="bg1"/>
                </a:solidFill>
              </a:rPr>
              <a:t>“F” </a:t>
            </a:r>
            <a:r>
              <a:rPr lang="en-US" dirty="0" smtClean="0">
                <a:solidFill>
                  <a:schemeClr val="bg1"/>
                </a:solidFill>
              </a:rPr>
              <a:t>in the course, that grade </a:t>
            </a:r>
            <a:r>
              <a:rPr lang="en-US" b="1" dirty="0" smtClean="0">
                <a:solidFill>
                  <a:schemeClr val="bg1"/>
                </a:solidFill>
              </a:rPr>
              <a:t>will be factored into GPA calculation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ts2.mm.bing.net/th?id=H.4941279382275637&amp;pid=1.7&amp;w=180&amp;h=122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423273"/>
            <a:ext cx="2324100" cy="157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7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81000" y="512525"/>
            <a:ext cx="10668000" cy="707886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     Credits and Class Status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838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Sophomores = 5 Credits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Junior = 10 Credits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Senior = 16 Credits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To Graduate you must have completed 24 Credits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based on state and local graduation requirements</a:t>
            </a:r>
            <a:r>
              <a:rPr lang="en-US" sz="2400" dirty="0" smtClean="0">
                <a:solidFill>
                  <a:prstClr val="black"/>
                </a:solidFill>
              </a:rPr>
              <a:t>. 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90843"/>
            <a:ext cx="3957637" cy="241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0596">
            <a:off x="167910" y="4069906"/>
            <a:ext cx="1794557" cy="119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5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04800" y="533400"/>
            <a:ext cx="10058400" cy="707886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</a:rPr>
              <a:t>      Dates you might want to remember……...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1828800"/>
            <a:ext cx="5486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white"/>
                </a:solidFill>
              </a:rPr>
              <a:t>1</a:t>
            </a:r>
            <a:r>
              <a:rPr lang="en-US" sz="4000" b="1" baseline="30000" dirty="0" smtClean="0">
                <a:solidFill>
                  <a:prstClr val="white"/>
                </a:solidFill>
              </a:rPr>
              <a:t>st</a:t>
            </a:r>
            <a:r>
              <a:rPr lang="en-US" sz="4000" b="1" dirty="0" smtClean="0">
                <a:solidFill>
                  <a:prstClr val="white"/>
                </a:solidFill>
              </a:rPr>
              <a:t> Semester: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prstClr val="white"/>
                </a:solidFill>
              </a:rPr>
              <a:t>1st Quarter (41 days):  ends October 16</a:t>
            </a:r>
            <a:r>
              <a:rPr lang="en-US" b="1" baseline="30000" dirty="0" smtClean="0">
                <a:solidFill>
                  <a:prstClr val="white"/>
                </a:solidFill>
              </a:rPr>
              <a:t>th</a:t>
            </a:r>
            <a:endParaRPr lang="en-US" b="1" dirty="0" smtClean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prstClr val="white"/>
                </a:solidFill>
              </a:rPr>
              <a:t>End of First Semester (41 days):  December 20</a:t>
            </a:r>
            <a:r>
              <a:rPr lang="en-US" b="1" baseline="30000" dirty="0" smtClean="0">
                <a:solidFill>
                  <a:prstClr val="white"/>
                </a:solidFill>
              </a:rPr>
              <a:t>th</a:t>
            </a:r>
            <a:endParaRPr lang="en-US" b="1" dirty="0" smtClean="0">
              <a:solidFill>
                <a:prstClr val="white"/>
              </a:solidFill>
            </a:endParaRPr>
          </a:p>
          <a:p>
            <a:endParaRPr lang="en-US" b="1" dirty="0" smtClean="0">
              <a:solidFill>
                <a:prstClr val="white"/>
              </a:solidFill>
            </a:endParaRPr>
          </a:p>
          <a:p>
            <a:endParaRPr lang="en-US" b="1" dirty="0" smtClean="0">
              <a:solidFill>
                <a:prstClr val="white"/>
              </a:solidFill>
            </a:endParaRPr>
          </a:p>
          <a:p>
            <a:r>
              <a:rPr lang="en-US" sz="4000" dirty="0" smtClean="0">
                <a:solidFill>
                  <a:prstClr val="white"/>
                </a:solidFill>
              </a:rPr>
              <a:t>2</a:t>
            </a:r>
            <a:r>
              <a:rPr lang="en-US" sz="4000" baseline="30000" dirty="0" smtClean="0">
                <a:solidFill>
                  <a:prstClr val="white"/>
                </a:solidFill>
              </a:rPr>
              <a:t>nd</a:t>
            </a:r>
            <a:r>
              <a:rPr lang="en-US" sz="4000" dirty="0" smtClean="0">
                <a:solidFill>
                  <a:prstClr val="white"/>
                </a:solidFill>
              </a:rPr>
              <a:t> Semester: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prstClr val="white"/>
                </a:solidFill>
              </a:rPr>
              <a:t>Beginning of  3</a:t>
            </a:r>
            <a:r>
              <a:rPr lang="en-US" b="1" baseline="30000" dirty="0" smtClean="0">
                <a:solidFill>
                  <a:prstClr val="white"/>
                </a:solidFill>
              </a:rPr>
              <a:t>rd</a:t>
            </a:r>
            <a:r>
              <a:rPr lang="en-US" b="1" dirty="0" smtClean="0">
                <a:solidFill>
                  <a:prstClr val="white"/>
                </a:solidFill>
              </a:rPr>
              <a:t> Quarter:  January 6</a:t>
            </a:r>
            <a:r>
              <a:rPr lang="en-US" b="1" baseline="30000" dirty="0" smtClean="0">
                <a:solidFill>
                  <a:prstClr val="white"/>
                </a:solidFill>
              </a:rPr>
              <a:t>th</a:t>
            </a:r>
            <a:r>
              <a:rPr lang="en-US" b="1" dirty="0" smtClean="0">
                <a:solidFill>
                  <a:prstClr val="white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prstClr val="white"/>
                </a:solidFill>
              </a:rPr>
              <a:t>3</a:t>
            </a:r>
            <a:r>
              <a:rPr lang="en-US" b="1" baseline="30000" dirty="0" smtClean="0">
                <a:solidFill>
                  <a:prstClr val="white"/>
                </a:solidFill>
              </a:rPr>
              <a:t>rd</a:t>
            </a:r>
            <a:r>
              <a:rPr lang="en-US" b="1" dirty="0" smtClean="0">
                <a:solidFill>
                  <a:prstClr val="white"/>
                </a:solidFill>
              </a:rPr>
              <a:t> Quarter (48 days): ends  March 13</a:t>
            </a:r>
            <a:r>
              <a:rPr lang="en-US" b="1" baseline="30000" dirty="0" smtClean="0">
                <a:solidFill>
                  <a:prstClr val="white"/>
                </a:solidFill>
              </a:rPr>
              <a:t>th</a:t>
            </a:r>
            <a:endParaRPr lang="en-US" b="1" dirty="0" smtClean="0">
              <a:solidFill>
                <a:prstClr val="white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solidFill>
                  <a:prstClr val="white"/>
                </a:solidFill>
              </a:rPr>
              <a:t>End  of Second Semester (48 days):  May 30</a:t>
            </a:r>
            <a:r>
              <a:rPr lang="en-US" b="1" baseline="30000" dirty="0" smtClean="0">
                <a:solidFill>
                  <a:prstClr val="white"/>
                </a:solidFill>
              </a:rPr>
              <a:t>th</a:t>
            </a:r>
            <a:endParaRPr lang="en-US" b="1" dirty="0" smtClean="0">
              <a:solidFill>
                <a:prstClr val="white"/>
              </a:solidFill>
            </a:endParaRPr>
          </a:p>
          <a:p>
            <a:endParaRPr lang="en-US" b="1" dirty="0" smtClean="0">
              <a:solidFill>
                <a:prstClr val="white"/>
              </a:solidFill>
            </a:endParaRPr>
          </a:p>
          <a:p>
            <a:endParaRPr lang="en-US" b="1" baseline="30000" dirty="0" smtClean="0">
              <a:solidFill>
                <a:prstClr val="white"/>
              </a:solidFill>
            </a:endParaRPr>
          </a:p>
          <a:p>
            <a:endParaRPr lang="en-US" b="1" baseline="30000" dirty="0" smtClean="0">
              <a:solidFill>
                <a:prstClr val="white"/>
              </a:solidFill>
            </a:endParaRPr>
          </a:p>
          <a:p>
            <a:r>
              <a:rPr lang="en-US" sz="2400" b="1" dirty="0" smtClean="0">
                <a:solidFill>
                  <a:prstClr val="white"/>
                </a:solidFill>
              </a:rPr>
              <a:t>Spring Break:  March 24</a:t>
            </a:r>
            <a:r>
              <a:rPr lang="en-US" sz="2400" b="1" baseline="30000" dirty="0" smtClean="0">
                <a:solidFill>
                  <a:prstClr val="white"/>
                </a:solidFill>
              </a:rPr>
              <a:t>th</a:t>
            </a:r>
            <a:r>
              <a:rPr lang="en-US" sz="2400" b="1" dirty="0" smtClean="0">
                <a:solidFill>
                  <a:prstClr val="white"/>
                </a:solidFill>
              </a:rPr>
              <a:t> – 28</a:t>
            </a:r>
            <a:r>
              <a:rPr lang="en-US" sz="2400" b="1" baseline="30000" dirty="0" smtClean="0">
                <a:solidFill>
                  <a:prstClr val="white"/>
                </a:solidFill>
              </a:rPr>
              <a:t>th</a:t>
            </a:r>
            <a:endParaRPr lang="en-US" sz="2400" b="1" dirty="0" smtClean="0">
              <a:solidFill>
                <a:prstClr val="white"/>
              </a:solidFill>
            </a:endParaRPr>
          </a:p>
          <a:p>
            <a:endParaRPr lang="en-US" sz="2400" b="1" dirty="0" smtClean="0">
              <a:solidFill>
                <a:prstClr val="white"/>
              </a:solidFill>
            </a:endParaRPr>
          </a:p>
          <a:p>
            <a:endParaRPr lang="en-US" b="1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23971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9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108466"/>
            <a:ext cx="10058400" cy="1143000"/>
          </a:xfrm>
          <a:solidFill>
            <a:srgbClr val="800080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Credit Recovery </a:t>
            </a:r>
            <a:r>
              <a:rPr lang="en-US" sz="4000" b="1" dirty="0" smtClean="0">
                <a:solidFill>
                  <a:schemeClr val="bg1"/>
                </a:solidFill>
              </a:rPr>
              <a:t>Program….</a:t>
            </a:r>
            <a:r>
              <a:rPr lang="en-US" sz="3200" b="1" dirty="0" smtClean="0">
                <a:solidFill>
                  <a:schemeClr val="bg1"/>
                </a:solidFill>
              </a:rPr>
              <a:t>3 Options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440363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pPr lvl="0"/>
            <a:r>
              <a:rPr lang="en-US" b="1" u="sng" dirty="0">
                <a:solidFill>
                  <a:schemeClr val="bg1"/>
                </a:solidFill>
              </a:rPr>
              <a:t>Credit Recovery Class on student’s schedule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Students can earn 1.0 credits per semester with a maximum of 2.0 credits </a:t>
            </a:r>
            <a:r>
              <a:rPr lang="en-US" dirty="0" smtClean="0">
                <a:solidFill>
                  <a:schemeClr val="bg1"/>
                </a:solidFill>
              </a:rPr>
              <a:t>per year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Student </a:t>
            </a:r>
            <a:r>
              <a:rPr lang="en-US" dirty="0">
                <a:solidFill>
                  <a:schemeClr val="bg1"/>
                </a:solidFill>
              </a:rPr>
              <a:t>will </a:t>
            </a:r>
            <a:r>
              <a:rPr lang="en-US" dirty="0" smtClean="0">
                <a:solidFill>
                  <a:schemeClr val="bg1"/>
                </a:solidFill>
              </a:rPr>
              <a:t>be limited to enroll in </a:t>
            </a:r>
            <a:r>
              <a:rPr lang="en-US" dirty="0">
                <a:solidFill>
                  <a:schemeClr val="bg1"/>
                </a:solidFill>
              </a:rPr>
              <a:t>one period of Credit Recovery during a school </a:t>
            </a:r>
            <a:r>
              <a:rPr lang="en-US" dirty="0" smtClean="0">
                <a:solidFill>
                  <a:schemeClr val="bg1"/>
                </a:solidFill>
              </a:rPr>
              <a:t>year without special approval by an administrator .   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u="sng" dirty="0" smtClean="0">
                <a:solidFill>
                  <a:schemeClr val="bg1"/>
                </a:solidFill>
              </a:rPr>
              <a:t>Night </a:t>
            </a:r>
            <a:r>
              <a:rPr lang="en-US" b="1" u="sng" dirty="0">
                <a:solidFill>
                  <a:schemeClr val="bg1"/>
                </a:solidFill>
              </a:rPr>
              <a:t>School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Credit Recovery Only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Night </a:t>
            </a:r>
            <a:r>
              <a:rPr lang="en-US" dirty="0">
                <a:solidFill>
                  <a:schemeClr val="bg1"/>
                </a:solidFill>
              </a:rPr>
              <a:t>school meets Tuesday and Thursday from 4:00-6:00 </a:t>
            </a:r>
            <a:r>
              <a:rPr lang="en-US" dirty="0" smtClean="0">
                <a:solidFill>
                  <a:schemeClr val="bg1"/>
                </a:solidFill>
              </a:rPr>
              <a:t>PM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Apply online at  </a:t>
            </a:r>
            <a:r>
              <a:rPr lang="en-US" u="sng" dirty="0" smtClean="0">
                <a:solidFill>
                  <a:schemeClr val="bg1"/>
                </a:solidFill>
                <a:hlinkClick r:id="rId2"/>
              </a:rPr>
              <a:t>www.fayar.net/fhsprograms</a:t>
            </a:r>
            <a:r>
              <a:rPr lang="en-US" u="sng" dirty="0" smtClean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 select Night School Program</a:t>
            </a:r>
            <a:endParaRPr lang="en-US" u="sng" dirty="0" smtClean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914400" lvl="2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b="1" u="sng" dirty="0">
                <a:solidFill>
                  <a:schemeClr val="bg1"/>
                </a:solidFill>
              </a:rPr>
              <a:t>Summer </a:t>
            </a:r>
            <a:r>
              <a:rPr lang="en-US" b="1" u="sng" dirty="0" smtClean="0">
                <a:solidFill>
                  <a:schemeClr val="bg1"/>
                </a:solidFill>
              </a:rPr>
              <a:t>School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dirty="0">
                <a:solidFill>
                  <a:schemeClr val="bg1"/>
                </a:solidFill>
              </a:rPr>
              <a:t>maximum of one (1.0) credit may be earned each summer.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dates and times will be announced during the last nine weeks of school.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Apply  online  at: </a:t>
            </a:r>
            <a:r>
              <a:rPr lang="en-US" u="sng" dirty="0" smtClean="0">
                <a:solidFill>
                  <a:schemeClr val="bg1"/>
                </a:solidFill>
                <a:hlinkClick r:id="rId2"/>
              </a:rPr>
              <a:t>www.fayar.net/fhs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programs</a:t>
            </a:r>
            <a:r>
              <a:rPr lang="en-US" u="sng" dirty="0" smtClean="0">
                <a:solidFill>
                  <a:schemeClr val="bg1"/>
                </a:solidFill>
              </a:rPr>
              <a:t> , </a:t>
            </a:r>
            <a:r>
              <a:rPr lang="en-US" dirty="0" smtClean="0">
                <a:solidFill>
                  <a:schemeClr val="bg1"/>
                </a:solidFill>
              </a:rPr>
              <a:t> select Summer School Program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2004</TotalTime>
  <Words>1483</Words>
  <Application>Microsoft Office PowerPoint</Application>
  <PresentationFormat>On-screen Show (4:3)</PresentationFormat>
  <Paragraphs>504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Office Theme</vt:lpstr>
      <vt:lpstr>1_Office Theme</vt:lpstr>
      <vt:lpstr>2_Office Theme</vt:lpstr>
      <vt:lpstr>3_Office Theme</vt:lpstr>
      <vt:lpstr>4_Office Theme</vt:lpstr>
      <vt:lpstr>6_Office Theme</vt:lpstr>
      <vt:lpstr>7_Office Theme</vt:lpstr>
      <vt:lpstr>9_Office Theme</vt:lpstr>
      <vt:lpstr>10_Office Theme</vt:lpstr>
      <vt:lpstr>13_Office Theme</vt:lpstr>
      <vt:lpstr>14_Office Theme</vt:lpstr>
      <vt:lpstr>15_Office Theme</vt:lpstr>
      <vt:lpstr>Friday  August 23rd</vt:lpstr>
      <vt:lpstr>PowerPoint Presentation</vt:lpstr>
      <vt:lpstr>PowerPoint Presentation</vt:lpstr>
      <vt:lpstr>PowerPoint Presentation</vt:lpstr>
      <vt:lpstr>  Tuesday – Wednesday – Thursday September 3rd –May 23rd 7:30-8:15  and  4:00-4:45 </vt:lpstr>
      <vt:lpstr>PowerPoint Presentation</vt:lpstr>
      <vt:lpstr>PowerPoint Presentation</vt:lpstr>
      <vt:lpstr>PowerPoint Presentation</vt:lpstr>
      <vt:lpstr>Credit Recovery Program….3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FHS Handbook Presentation</dc:title>
  <dc:creator>ConfigMe</dc:creator>
  <cp:lastModifiedBy>ConfigMe</cp:lastModifiedBy>
  <cp:revision>258</cp:revision>
  <dcterms:created xsi:type="dcterms:W3CDTF">2012-08-13T03:35:58Z</dcterms:created>
  <dcterms:modified xsi:type="dcterms:W3CDTF">2013-08-23T03:16:44Z</dcterms:modified>
</cp:coreProperties>
</file>