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82" r:id="rId7"/>
    <p:sldId id="269" r:id="rId8"/>
    <p:sldId id="270" r:id="rId9"/>
    <p:sldId id="267" r:id="rId10"/>
    <p:sldId id="261" r:id="rId11"/>
    <p:sldId id="266" r:id="rId12"/>
    <p:sldId id="279" r:id="rId13"/>
    <p:sldId id="263" r:id="rId14"/>
    <p:sldId id="264" r:id="rId15"/>
    <p:sldId id="280" r:id="rId16"/>
    <p:sldId id="265" r:id="rId17"/>
    <p:sldId id="272" r:id="rId18"/>
    <p:sldId id="281" r:id="rId19"/>
    <p:sldId id="274" r:id="rId20"/>
    <p:sldId id="277" r:id="rId21"/>
    <p:sldId id="278" r:id="rId22"/>
  </p:sldIdLst>
  <p:sldSz cx="9144000" cy="6858000" type="screen4x3"/>
  <p:notesSz cx="6934200" cy="9232900"/>
  <p:defaultTextStyle>
    <a:defPPr>
      <a:defRPr lang="en-US">
        <a:uFillTx/>
      </a:defRPr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86406" autoAdjust="0"/>
  </p:normalViewPr>
  <p:slideViewPr>
    <p:cSldViewPr>
      <p:cViewPr varScale="1">
        <p:scale>
          <a:sx n="67" d="100"/>
          <a:sy n="67" d="100"/>
        </p:scale>
        <p:origin x="-4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888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uFillTx/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uFillTx/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uFillTx/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>
                <a:uFillTx/>
              </a:defRPr>
            </a:pPr>
            <a:r>
              <a:rPr lang="en-US">
                <a:uFillTx/>
              </a:rPr>
              <a:t>National Council for Community and Education Partnerships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C8593813-E688-4378-A74B-3AC0E571F3B5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365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uFillTx/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uFillTx/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uFillTx/>
              </a:rPr>
              <a:t>Click to edit Master text styles</a:t>
            </a:r>
          </a:p>
          <a:p>
            <a:pPr lvl="1"/>
            <a:r>
              <a:rPr lang="en-US" noProof="0">
                <a:uFillTx/>
              </a:rPr>
              <a:t>Second level</a:t>
            </a:r>
          </a:p>
          <a:p>
            <a:pPr lvl="2"/>
            <a:r>
              <a:rPr lang="en-US" noProof="0">
                <a:uFillTx/>
              </a:rPr>
              <a:t>Third level</a:t>
            </a:r>
          </a:p>
          <a:p>
            <a:pPr lvl="3"/>
            <a:r>
              <a:rPr lang="en-US" noProof="0">
                <a:uFillTx/>
              </a:rPr>
              <a:t>Fourth level</a:t>
            </a:r>
          </a:p>
          <a:p>
            <a:pPr lvl="4"/>
            <a:r>
              <a:rPr lang="en-US" noProof="0">
                <a:uFillTx/>
              </a:rPr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uFillTx/>
                <a:latin typeface="Arial" pitchFamily="-112" charset="0"/>
                <a:cs typeface="ＭＳ Ｐゴシック" pitchFamily="-112" charset="-128"/>
              </a:defRPr>
            </a:lvl1pPr>
          </a:lstStyle>
          <a:p>
            <a:pPr>
              <a:defRPr>
                <a:uFillTx/>
              </a:defRPr>
            </a:pPr>
            <a:r>
              <a:rPr lang="en-US">
                <a:uFillTx/>
              </a:rPr>
              <a:t>National Council for Community and Education Partnerships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A0CFBE0E-B0E5-4A7F-AEB5-9649D217E7EA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02581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Arial" pitchFamily="-109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157788"/>
          </a:xfrm>
          <a:prstGeom prst="rect">
            <a:avLst/>
          </a:prstGeom>
          <a:solidFill>
            <a:srgbClr val="0000FF"/>
          </a:solidFill>
          <a:ln w="0">
            <a:noFill/>
            <a:miter lim="800000"/>
          </a:ln>
        </p:spPr>
        <p:txBody>
          <a:bodyPr wrap="none" anchor="ctr"/>
          <a:lstStyle/>
          <a:p>
            <a:pPr>
              <a:defRPr>
                <a:uFillTx/>
              </a:defRPr>
            </a:pPr>
            <a:endParaRPr lang="en-US">
              <a:uFillTx/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638300"/>
            <a:ext cx="8458200" cy="1104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>
                <a:uFillTx/>
              </a:defRPr>
            </a:pPr>
            <a:endParaRPr lang="en-US">
              <a:uFillTx/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0" y="4953000"/>
            <a:ext cx="9144000" cy="206375"/>
          </a:xfrm>
          <a:prstGeom prst="rect">
            <a:avLst/>
          </a:prstGeom>
          <a:gradFill rotWithShape="1">
            <a:gsLst>
              <a:gs pos="0">
                <a:srgbClr val="9A0000"/>
              </a:gs>
              <a:gs pos="50000">
                <a:srgbClr val="FF3333"/>
              </a:gs>
              <a:gs pos="100000">
                <a:srgbClr val="9A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>
              <a:defRPr>
                <a:uFillTx/>
              </a:defRPr>
            </a:pPr>
            <a:endParaRPr lang="en-US">
              <a:uFillTx/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>
            <a:spLocks/>
          </p:cNvSpPr>
          <p:nvPr userDrawn="1"/>
        </p:nvSpPr>
        <p:spPr>
          <a:xfrm>
            <a:off x="1143000" y="6324600"/>
            <a:ext cx="533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>
                <a:uFillTx/>
              </a:defRPr>
            </a:pPr>
            <a:r>
              <a:rPr lang="en-US" sz="16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srgbClr val="000000">
                      <a:alpha val="32000"/>
                    </a:srgbClr>
                  </a:outerShdw>
                </a:effectLst>
                <a:uFillTx/>
              </a:rPr>
              <a:t>Region One ESC GEAR UP: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srgbClr val="000000">
                      <a:alpha val="32000"/>
                    </a:srgbClr>
                  </a:outerShdw>
                </a:effectLst>
                <a:uFillTx/>
              </a:rPr>
              <a:t>Ready,</a:t>
            </a:r>
            <a:r>
              <a:rPr lang="en-US" sz="1600" b="1" baseline="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srgbClr val="000000">
                      <a:alpha val="32000"/>
                    </a:srgbClr>
                  </a:outerShdw>
                </a:effectLst>
                <a:uFillTx/>
              </a:rPr>
              <a:t> Set, College!</a:t>
            </a:r>
            <a:endParaRPr lang="en-US" sz="1600" b="1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srgbClr val="000000">
                    <a:alpha val="32000"/>
                  </a:srgbClr>
                </a:outerShdw>
              </a:effectLst>
              <a:uFillTx/>
            </a:endParaRPr>
          </a:p>
        </p:txBody>
      </p:sp>
      <p:sp>
        <p:nvSpPr>
          <p:cNvPr id="16" name="Rectangle 15"/>
          <p:cNvSpPr>
            <a:spLocks/>
          </p:cNvSpPr>
          <p:nvPr userDrawn="1"/>
        </p:nvSpPr>
        <p:spPr>
          <a:xfrm>
            <a:off x="6553200" y="6553200"/>
            <a:ext cx="2514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baseline="0" dirty="0" smtClean="0">
                <a:solidFill>
                  <a:schemeClr val="tx1"/>
                </a:solidFill>
                <a:uFillTx/>
                <a:latin typeface="Arial" charset="0"/>
                <a:ea typeface="ＭＳ Ｐゴシック" pitchFamily="-112" charset="-128"/>
                <a:cs typeface="+mn-cs"/>
              </a:rPr>
              <a:t>©2015 Region One Education Service Center</a:t>
            </a:r>
            <a:endParaRPr lang="en-US" sz="900" dirty="0">
              <a:uFillTx/>
            </a:endParaRPr>
          </a:p>
        </p:txBody>
      </p:sp>
      <p:pic>
        <p:nvPicPr>
          <p:cNvPr id="37890" name="Picture 2" descr="http://www.esc1.net/1293101012142210183/lib/1293101012142210183/thumb_colorESC1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334000"/>
            <a:ext cx="2438400" cy="116205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1752600"/>
            <a:ext cx="8229600" cy="457200"/>
          </a:xfrm>
        </p:spPr>
        <p:txBody>
          <a:bodyPr/>
          <a:lstStyle>
            <a:lvl1pPr marL="0" indent="0">
              <a:buFont typeface="Wingdings" pitchFamily="-109" charset="2"/>
              <a:buNone/>
              <a:defRPr sz="2400">
                <a:solidFill>
                  <a:srgbClr val="F56031"/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838200"/>
            <a:ext cx="8229600" cy="685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pic>
        <p:nvPicPr>
          <p:cNvPr id="18" name="Picture 3" descr="E:\GEAR UP PIx for Video\IMG_5687 crop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76314"/>
            <a:ext cx="2095562" cy="16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E:\GEAR UP PIx for Video\Finacial Literacy\IMG_0853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276600"/>
            <a:ext cx="234423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7" descr="E:\2013\SLC 2013\IMG_7956 crop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71975"/>
            <a:ext cx="2244302" cy="160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DSC04908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295400" y="2209800"/>
            <a:ext cx="6463091" cy="97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can.JPEg"/>
          <p:cNvPicPr>
            <a:picLocks/>
          </p:cNvPicPr>
          <p:nvPr userDrawn="1"/>
        </p:nvPicPr>
        <p:blipFill rotWithShape="1">
          <a:blip r:embed="rId7" cstate="print"/>
          <a:srcRect/>
          <a:stretch/>
        </p:blipFill>
        <p:spPr>
          <a:xfrm>
            <a:off x="228600" y="3276600"/>
            <a:ext cx="2215896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26" name="Group 6"/>
          <p:cNvGrpSpPr/>
          <p:nvPr userDrawn="1"/>
        </p:nvGrpSpPr>
        <p:grpSpPr>
          <a:xfrm>
            <a:off x="304800" y="5181600"/>
            <a:ext cx="990600" cy="1524000"/>
            <a:chOff x="0" y="0"/>
            <a:chExt cx="36576" cy="5299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8"/>
            <a:srcRect t="11227" b="13580"/>
            <a:stretch>
              <a:fillRect/>
            </a:stretch>
          </p:blipFill>
          <p:spPr bwMode="auto">
            <a:xfrm>
              <a:off x="5334" y="0"/>
              <a:ext cx="31242" cy="23491"/>
            </a:xfrm>
            <a:prstGeom prst="rect">
              <a:avLst/>
            </a:prstGeom>
            <a:noFill/>
          </p:spPr>
        </p:pic>
        <p:pic>
          <p:nvPicPr>
            <p:cNvPr id="3" name="007C5458-A8A4-47BC-B4C9-44A54EF2D7EA" descr="39AE03FE-C04E-4FD0-95DA-CBF0D07E09DE@esc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18157"/>
              <a:ext cx="25908" cy="348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6245225"/>
          </a:xfrm>
        </p:spPr>
        <p:txBody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6245225"/>
          </a:xfrm>
        </p:spPr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uFillTx/>
              </a:rPr>
              <a:t>Click to edit Master text styles</a:t>
            </a:r>
          </a:p>
          <a:p>
            <a:pPr lvl="1"/>
            <a:r>
              <a:rPr lang="en-US" dirty="0" smtClean="0">
                <a:uFillTx/>
              </a:rPr>
              <a:t>Second level</a:t>
            </a:r>
          </a:p>
          <a:p>
            <a:pPr lvl="2"/>
            <a:r>
              <a:rPr lang="en-US" dirty="0" smtClean="0">
                <a:uFillTx/>
              </a:rPr>
              <a:t>Third level</a:t>
            </a:r>
          </a:p>
          <a:p>
            <a:pPr lvl="3"/>
            <a:r>
              <a:rPr lang="en-US" dirty="0" smtClean="0">
                <a:uFillTx/>
              </a:rPr>
              <a:t>Fourth level</a:t>
            </a:r>
          </a:p>
          <a:p>
            <a:pPr lvl="4"/>
            <a:r>
              <a:rPr lang="en-US" dirty="0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uFillTx/>
              </a:defRPr>
            </a:lvl1pPr>
            <a:lvl2pPr marL="457200" indent="0">
              <a:buNone/>
              <a:defRPr sz="18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400">
                <a:uFillTx/>
              </a:defRPr>
            </a:lvl4pPr>
            <a:lvl5pPr marL="1828800" indent="0">
              <a:buNone/>
              <a:defRPr sz="1400">
                <a:uFillTx/>
              </a:defRPr>
            </a:lvl5pPr>
            <a:lvl6pPr marL="2286000" indent="0">
              <a:buNone/>
              <a:defRPr sz="1400">
                <a:uFillTx/>
              </a:defRPr>
            </a:lvl6pPr>
            <a:lvl7pPr marL="2743200" indent="0">
              <a:buNone/>
              <a:defRPr sz="1400">
                <a:uFillTx/>
              </a:defRPr>
            </a:lvl7pPr>
            <a:lvl8pPr marL="3200400" indent="0">
              <a:buNone/>
              <a:defRPr sz="1400">
                <a:uFillTx/>
              </a:defRPr>
            </a:lvl8pPr>
            <a:lvl9pPr marL="3657600" indent="0">
              <a:buNone/>
              <a:defRPr sz="14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52900" cy="5102225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dirty="0" smtClean="0">
                <a:uFillTx/>
              </a:rPr>
              <a:t>Click to edit Master text styles</a:t>
            </a:r>
          </a:p>
          <a:p>
            <a:pPr lvl="1"/>
            <a:r>
              <a:rPr lang="en-US" dirty="0" smtClean="0">
                <a:uFillTx/>
              </a:rPr>
              <a:t>Second level</a:t>
            </a:r>
          </a:p>
          <a:p>
            <a:pPr lvl="2"/>
            <a:r>
              <a:rPr lang="en-US" dirty="0" smtClean="0">
                <a:uFillTx/>
              </a:rPr>
              <a:t>Third level</a:t>
            </a:r>
          </a:p>
          <a:p>
            <a:pPr lvl="3"/>
            <a:r>
              <a:rPr lang="en-US" dirty="0" smtClean="0">
                <a:uFillTx/>
              </a:rPr>
              <a:t>Fourth level</a:t>
            </a:r>
          </a:p>
          <a:p>
            <a:pPr lvl="4"/>
            <a:r>
              <a:rPr lang="en-US" dirty="0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152900" cy="5102225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200" cy="990600"/>
          </a:xfrm>
        </p:spPr>
        <p:txBody>
          <a:bodyPr/>
          <a:lstStyle/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en-US" noProof="0" smtClean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510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uFillTx/>
              </a:rPr>
              <a:t>Click to edit Master text styles</a:t>
            </a:r>
          </a:p>
          <a:p>
            <a:pPr lvl="1"/>
            <a:r>
              <a:rPr lang="en-US" dirty="0" smtClean="0">
                <a:uFillTx/>
              </a:rPr>
              <a:t>Second level</a:t>
            </a:r>
          </a:p>
          <a:p>
            <a:pPr lvl="2"/>
            <a:r>
              <a:rPr lang="en-US" dirty="0" smtClean="0">
                <a:uFillTx/>
              </a:rPr>
              <a:t>Third level</a:t>
            </a:r>
          </a:p>
          <a:p>
            <a:pPr lvl="3"/>
            <a:r>
              <a:rPr lang="en-US" dirty="0" smtClean="0">
                <a:uFillTx/>
              </a:rPr>
              <a:t>Fourth level</a:t>
            </a:r>
          </a:p>
          <a:p>
            <a:pPr lvl="4"/>
            <a:r>
              <a:rPr lang="en-US" dirty="0" smtClean="0">
                <a:uFillTx/>
              </a:rPr>
              <a:t>Fifth level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gray">
          <a:xfrm>
            <a:off x="0" y="1035050"/>
            <a:ext cx="14478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>
                <a:uFillTx/>
              </a:defRPr>
            </a:pPr>
            <a:endParaRPr lang="en-US">
              <a:uFillTx/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8589963" y="6526213"/>
            <a:ext cx="339725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r">
              <a:defRPr>
                <a:uFillTx/>
              </a:defRPr>
            </a:pPr>
            <a:fld id="{678F24C2-70C0-43DD-AF3D-809F67F5C181}" type="slidenum">
              <a:rPr lang="en-US" sz="1000">
                <a:solidFill>
                  <a:schemeClr val="bg1"/>
                </a:solidFill>
                <a:uFillTx/>
              </a:rPr>
              <a:pPr algn="r">
                <a:defRPr>
                  <a:uFillTx/>
                </a:defRPr>
              </a:pPr>
              <a:t>‹#›</a:t>
            </a:fld>
            <a:endParaRPr lang="en-US">
              <a:solidFill>
                <a:schemeClr val="bg1"/>
              </a:solidFill>
              <a:uFillTx/>
            </a:endParaRPr>
          </a:p>
        </p:txBody>
      </p:sp>
      <p:cxnSp>
        <p:nvCxnSpPr>
          <p:cNvPr id="1029" name="AutoShape 45"/>
          <p:cNvCxnSpPr/>
          <p:nvPr/>
        </p:nvCxnSpPr>
        <p:spPr bwMode="auto">
          <a:xfrm>
            <a:off x="0" y="914400"/>
            <a:ext cx="9144000" cy="317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</a:ln>
        </p:spPr>
      </p:cxnSp>
      <p:sp>
        <p:nvSpPr>
          <p:cNvPr id="1030" name="Rectangle 46"/>
          <p:cNvSpPr>
            <a:spLocks noGrp="1" noChangeArrowheads="1"/>
          </p:cNvSpPr>
          <p:nvPr>
            <p:ph type="title"/>
          </p:nvPr>
        </p:nvSpPr>
        <p:spPr bwMode="blackWhite">
          <a:xfrm>
            <a:off x="381000" y="152400"/>
            <a:ext cx="5029200" cy="99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title style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ltGray">
          <a:xfrm rot="10800000"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9A0000"/>
              </a:gs>
              <a:gs pos="50000">
                <a:srgbClr val="FF3F3F"/>
              </a:gs>
              <a:gs pos="100000">
                <a:srgbClr val="9A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rot="10800000" vert="eaVert" wrap="none" anchor="ctr"/>
          <a:lstStyle/>
          <a:p>
            <a:pPr>
              <a:defRPr>
                <a:uFillTx/>
              </a:defRPr>
            </a:pPr>
            <a:endParaRPr lang="en-US" dirty="0">
              <a:uFillTx/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ltGray">
          <a:xfrm rot="16200000">
            <a:off x="-3200400" y="3200400"/>
            <a:ext cx="68580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vert="eaVert" wrap="none" anchor="ctr"/>
          <a:lstStyle/>
          <a:p>
            <a:pPr>
              <a:defRPr>
                <a:uFillTx/>
              </a:defRPr>
            </a:pPr>
            <a:endParaRPr lang="en-US">
              <a:uFillTx/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11" name="TextBox 10"/>
          <p:cNvSpPr txBox="1">
            <a:spLocks/>
          </p:cNvSpPr>
          <p:nvPr userDrawn="1"/>
        </p:nvSpPr>
        <p:spPr>
          <a:xfrm>
            <a:off x="609600" y="6477000"/>
            <a:ext cx="4876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>
                <a:uFillTx/>
              </a:defRPr>
            </a:pPr>
            <a:r>
              <a:rPr lang="en-US" sz="1400" b="1" dirty="0">
                <a:solidFill>
                  <a:schemeClr val="bg1"/>
                </a:solidFill>
                <a:uFillTx/>
              </a:rPr>
              <a:t>Region One ESC GEAR UP: </a:t>
            </a:r>
            <a:r>
              <a:rPr lang="en-US" sz="1400" b="1" dirty="0" smtClean="0">
                <a:solidFill>
                  <a:schemeClr val="bg1"/>
                </a:solidFill>
                <a:uFillTx/>
              </a:rPr>
              <a:t>Ready,</a:t>
            </a:r>
            <a:r>
              <a:rPr lang="en-US" sz="1400" b="1" baseline="0" dirty="0" smtClean="0">
                <a:solidFill>
                  <a:schemeClr val="bg1"/>
                </a:solidFill>
                <a:uFillTx/>
              </a:rPr>
              <a:t> Set, College!</a:t>
            </a:r>
          </a:p>
        </p:txBody>
      </p:sp>
      <p:pic>
        <p:nvPicPr>
          <p:cNvPr id="1034" name="Picture 11" descr="Region One Logo 2009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0" y="6040470"/>
            <a:ext cx="609600" cy="81749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Rectangle 12"/>
          <p:cNvSpPr>
            <a:spLocks/>
          </p:cNvSpPr>
          <p:nvPr userDrawn="1"/>
        </p:nvSpPr>
        <p:spPr>
          <a:xfrm>
            <a:off x="6553200" y="6553200"/>
            <a:ext cx="2514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baseline="0" dirty="0" smtClean="0">
                <a:solidFill>
                  <a:schemeClr val="bg1"/>
                </a:solidFill>
                <a:uFillTx/>
                <a:latin typeface="Arial" charset="0"/>
                <a:ea typeface="ＭＳ Ｐゴシック" pitchFamily="-112" charset="-128"/>
                <a:cs typeface="+mn-cs"/>
              </a:rPr>
              <a:t>©2015 Region One Education Service Center</a:t>
            </a:r>
            <a:endParaRPr lang="en-US" sz="900" dirty="0">
              <a:solidFill>
                <a:schemeClr val="bg1"/>
              </a:solidFill>
              <a:uFillTx/>
            </a:endParaRPr>
          </a:p>
        </p:txBody>
      </p:sp>
      <p:pic>
        <p:nvPicPr>
          <p:cNvPr id="1036" name="Picture 12" descr="http://www.esc1.net/1293101012142210183/lib/1293101012142210183/thumb_colorESC1Logo.g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6477000"/>
            <a:ext cx="622041" cy="304800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/>
          </p:cNvPicPr>
          <p:nvPr userDrawn="1"/>
        </p:nvPicPr>
        <p:blipFill>
          <a:blip r:embed="rId15"/>
          <a:srcRect t="11227" b="13580"/>
          <a:stretch>
            <a:fillRect/>
          </a:stretch>
        </p:blipFill>
        <p:spPr bwMode="auto">
          <a:xfrm>
            <a:off x="76200" y="5541028"/>
            <a:ext cx="762000" cy="5549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uFillTx/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uFillTx/>
          <a:latin typeface="Arial" pitchFamily="-109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uFillTx/>
          <a:latin typeface="Arial" pitchFamily="-109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uFillTx/>
          <a:latin typeface="Arial" pitchFamily="-109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uFillTx/>
          <a:latin typeface="Arial" pitchFamily="-109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uFillTx/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uFillTx/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uFillTx/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8000"/>
          </a:solidFill>
          <a:uFillTx/>
          <a:latin typeface="Arial" pitchFamily="-109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>
          <a:solidFill>
            <a:schemeClr val="tx2"/>
          </a:solidFill>
          <a:uFillTx/>
          <a:latin typeface="+mn-lt"/>
          <a:ea typeface="ＭＳ Ｐゴシック" pitchFamily="-112" charset="-128"/>
          <a:cs typeface="ＭＳ Ｐゴシック" pitchFamily="-112" charset="-128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chemeClr val="tx2"/>
          </a:solidFill>
          <a:uFillTx/>
          <a:latin typeface="+mn-lt"/>
          <a:ea typeface="ＭＳ Ｐゴシック" pitchFamily="-109" charset="-128"/>
        </a:defRPr>
      </a:lvl2pPr>
      <a:lvl3pPr marL="10302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tx2"/>
          </a:solidFill>
          <a:uFillTx/>
          <a:latin typeface="+mn-lt"/>
          <a:ea typeface="ＭＳ Ｐゴシック" pitchFamily="-109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>
          <a:solidFill>
            <a:schemeClr val="tx2"/>
          </a:solidFill>
          <a:uFillTx/>
          <a:latin typeface="+mn-lt"/>
          <a:ea typeface="ＭＳ Ｐゴシック" pitchFamily="-109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tx2"/>
          </a:solidFill>
          <a:uFillTx/>
          <a:latin typeface="+mn-lt"/>
          <a:ea typeface="ＭＳ Ｐゴシック" pitchFamily="-109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uFillTx/>
          <a:latin typeface="+mn-lt"/>
          <a:ea typeface="ＭＳ Ｐゴシック" pitchFamily="-109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uFillTx/>
          <a:latin typeface="+mn-lt"/>
          <a:ea typeface="ＭＳ Ｐゴシック" pitchFamily="-109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uFillTx/>
          <a:latin typeface="+mn-lt"/>
          <a:ea typeface="ＭＳ Ｐゴシック" pitchFamily="-109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68529"/>
        </a:buClr>
        <a:buFont typeface="Wingdings" pitchFamily="-109" charset="2"/>
        <a:buChar char="§"/>
        <a:defRPr sz="1600">
          <a:solidFill>
            <a:srgbClr val="008000"/>
          </a:solidFill>
          <a:uFillTx/>
          <a:latin typeface="+mn-lt"/>
          <a:ea typeface="ＭＳ Ｐゴシック" pitchFamily="-109" charset="-128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nghXqiLNRR9GBcIc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ti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uFillTx/>
              </a:rPr>
              <a:t>Workshop #46706</a:t>
            </a:r>
          </a:p>
          <a:p>
            <a:pPr algn="ctr"/>
            <a:r>
              <a:rPr lang="en-US" dirty="0" smtClean="0">
                <a:uFillTx/>
              </a:rPr>
              <a:t>August 1 – August 3, 2016</a:t>
            </a:r>
          </a:p>
          <a:p>
            <a:pPr algn="ctr"/>
            <a:endParaRPr lang="en-US" dirty="0"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algn="ctr"/>
            <a:r>
              <a:rPr lang="en-US" dirty="0" smtClean="0">
                <a:uFillTx/>
              </a:rPr>
              <a:t>GEAR UP CORE Teacher Academy</a:t>
            </a:r>
            <a:br>
              <a:rPr lang="en-US" dirty="0" smtClean="0">
                <a:uFillTx/>
              </a:rPr>
            </a:br>
            <a:r>
              <a:rPr lang="en-US" dirty="0" smtClean="0">
                <a:uFillTx/>
              </a:rPr>
              <a:t>12 </a:t>
            </a:r>
            <a:r>
              <a:rPr lang="en-US" dirty="0" err="1" smtClean="0">
                <a:uFillTx/>
              </a:rPr>
              <a:t>th</a:t>
            </a:r>
            <a:r>
              <a:rPr lang="en-US" dirty="0" smtClean="0">
                <a:uFillTx/>
              </a:rPr>
              <a:t> Grade Science - ES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102225"/>
          </a:xfrm>
        </p:spPr>
        <p:txBody>
          <a:bodyPr/>
          <a:lstStyle/>
          <a:p>
            <a:r>
              <a:rPr lang="en-US" dirty="0" smtClean="0">
                <a:uFillTx/>
              </a:rPr>
              <a:t>Turn on your CX</a:t>
            </a:r>
          </a:p>
          <a:p>
            <a:r>
              <a:rPr lang="en-US" dirty="0" smtClean="0">
                <a:uFillTx/>
              </a:rPr>
              <a:t>TI-</a:t>
            </a:r>
            <a:r>
              <a:rPr lang="en-US" dirty="0" err="1" smtClean="0">
                <a:uFillTx/>
              </a:rPr>
              <a:t>Nspire</a:t>
            </a:r>
            <a:r>
              <a:rPr lang="en-US" dirty="0" smtClean="0">
                <a:uFillTx/>
              </a:rPr>
              <a:t> CX Scavenger Hunt</a:t>
            </a:r>
          </a:p>
          <a:p>
            <a:r>
              <a:rPr lang="en-US" dirty="0" smtClean="0"/>
              <a:t>What Makes An Animal?</a:t>
            </a: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Introduction to Data Collection</a:t>
            </a:r>
          </a:p>
          <a:p>
            <a:r>
              <a:rPr lang="en-US" dirty="0" smtClean="0">
                <a:uFillTx/>
              </a:rPr>
              <a:t>Like Moths Around a Flame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248400" cy="990600"/>
          </a:xfrm>
        </p:spPr>
        <p:txBody>
          <a:bodyPr/>
          <a:lstStyle/>
          <a:p>
            <a:r>
              <a:rPr lang="en-US" sz="3500" dirty="0" smtClean="0">
                <a:uFillTx/>
              </a:rPr>
              <a:t>Let’s meet the </a:t>
            </a:r>
            <a:r>
              <a:rPr lang="en-US" sz="3500" dirty="0" smtClean="0">
                <a:uFillTx/>
                <a:latin typeface="Times New Roman" pitchFamily="18" charset="0"/>
                <a:cs typeface="Times New Roman" pitchFamily="18" charset="0"/>
              </a:rPr>
              <a:t>TI-</a:t>
            </a:r>
            <a:r>
              <a:rPr lang="en-US" sz="3500" i="1" dirty="0" err="1" smtClean="0"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500" dirty="0" err="1" smtClean="0">
                <a:uFillTx/>
                <a:latin typeface="Times New Roman" pitchFamily="18" charset="0"/>
                <a:cs typeface="Times New Roman" pitchFamily="18" charset="0"/>
              </a:rPr>
              <a:t>spire</a:t>
            </a:r>
            <a:r>
              <a:rPr lang="en-US" sz="3500" dirty="0" smtClean="0">
                <a:uFillTx/>
              </a:rPr>
              <a:t> CX</a:t>
            </a:r>
            <a:endParaRPr lang="en-US" sz="3500" dirty="0">
              <a:uFillTx/>
            </a:endParaRPr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707220"/>
            <a:ext cx="2590800" cy="561738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 rot="19168304">
            <a:off x="6495387" y="1543637"/>
            <a:ext cx="24309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C00000"/>
                </a:solidFill>
                <a:uFillTx/>
              </a:rPr>
              <a:t>Not a Touch Screen</a:t>
            </a:r>
            <a:endParaRPr lang="en-US" sz="3100" b="1" dirty="0">
              <a:solidFill>
                <a:srgbClr val="C00000"/>
              </a:solidFill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indefinite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Meter View</a:t>
            </a:r>
          </a:p>
          <a:p>
            <a:r>
              <a:rPr lang="en-US" dirty="0" smtClean="0">
                <a:uFillTx/>
              </a:rPr>
              <a:t>Time-based</a:t>
            </a:r>
          </a:p>
          <a:p>
            <a:r>
              <a:rPr lang="en-US" dirty="0" smtClean="0">
                <a:uFillTx/>
              </a:rPr>
              <a:t>Rate of change – two point</a:t>
            </a:r>
          </a:p>
          <a:p>
            <a:r>
              <a:rPr lang="en-US" dirty="0" smtClean="0">
                <a:uFillTx/>
              </a:rPr>
              <a:t>Events with Entry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Data Collection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1022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uFillTx/>
              </a:rPr>
              <a:t>PM- Activities</a:t>
            </a:r>
          </a:p>
          <a:p>
            <a:pPr marL="0" indent="0">
              <a:buNone/>
            </a:pP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Which Fish?</a:t>
            </a:r>
          </a:p>
          <a:p>
            <a:r>
              <a:rPr lang="en-US" dirty="0" smtClean="0">
                <a:uFillTx/>
              </a:rPr>
              <a:t>Hare Today. Gone Tomorrow</a:t>
            </a:r>
          </a:p>
          <a:p>
            <a:r>
              <a:rPr lang="en-US" dirty="0" smtClean="0"/>
              <a:t>Biodiversity- Bell Ringer</a:t>
            </a: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Biodiversity and the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248400" cy="990600"/>
          </a:xfrm>
        </p:spPr>
        <p:txBody>
          <a:bodyPr/>
          <a:lstStyle/>
          <a:p>
            <a:r>
              <a:rPr lang="en-US" sz="3500" dirty="0" smtClean="0">
                <a:uFillTx/>
              </a:rPr>
              <a:t>Let’s meet the </a:t>
            </a:r>
            <a:r>
              <a:rPr lang="en-US" sz="3500" dirty="0" smtClean="0">
                <a:uFillTx/>
                <a:latin typeface="Times New Roman" pitchFamily="18" charset="0"/>
                <a:cs typeface="Times New Roman" pitchFamily="18" charset="0"/>
              </a:rPr>
              <a:t>TI-</a:t>
            </a:r>
            <a:r>
              <a:rPr lang="en-US" sz="3500" i="1" dirty="0" err="1" smtClean="0"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500" dirty="0" err="1" smtClean="0">
                <a:uFillTx/>
                <a:latin typeface="Times New Roman" pitchFamily="18" charset="0"/>
                <a:cs typeface="Times New Roman" pitchFamily="18" charset="0"/>
              </a:rPr>
              <a:t>spire</a:t>
            </a:r>
            <a:r>
              <a:rPr lang="en-US" sz="3500" dirty="0" smtClean="0">
                <a:uFillTx/>
              </a:rPr>
              <a:t> CX</a:t>
            </a:r>
            <a:endParaRPr lang="en-US" sz="3500" dirty="0">
              <a:uFillTx/>
            </a:endParaRPr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707220"/>
            <a:ext cx="2590800" cy="561738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 rot="19168304">
            <a:off x="6495387" y="1543637"/>
            <a:ext cx="24309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C00000"/>
                </a:solidFill>
                <a:uFillTx/>
              </a:rPr>
              <a:t>Not a Touch Screen</a:t>
            </a:r>
            <a:endParaRPr lang="en-US" sz="3100" b="1" dirty="0">
              <a:solidFill>
                <a:srgbClr val="C00000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640502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indefinite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indefinite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uFillTx/>
              </a:rPr>
              <a:t>Be sure to bring your laptops tomorrow!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/>
          <a:lstStyle/>
          <a:p>
            <a:pPr algn="ctr"/>
            <a:r>
              <a:rPr lang="en-US" dirty="0" smtClean="0">
                <a:uFillTx/>
              </a:rPr>
              <a:t>Have a Great rest of the day. </a:t>
            </a:r>
            <a:br>
              <a:rPr lang="en-US" dirty="0" smtClean="0">
                <a:uFillTx/>
              </a:rPr>
            </a:br>
            <a:r>
              <a:rPr lang="en-US" dirty="0" smtClean="0">
                <a:uFillTx/>
              </a:rPr>
              <a:t>See you tomorrow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uFillTx/>
              </a:rPr>
              <a:t>Welcome Back!</a:t>
            </a:r>
            <a:br>
              <a:rPr lang="en-US" dirty="0" smtClean="0">
                <a:uFillTx/>
              </a:rPr>
            </a:br>
            <a:r>
              <a:rPr lang="en-US" dirty="0" smtClean="0">
                <a:uFillTx/>
              </a:rPr>
              <a:t>Everyone check in outside?</a:t>
            </a:r>
            <a:endParaRPr lang="en-US" dirty="0">
              <a:uFillTx/>
            </a:endParaRPr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2389813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8:30 am. -11:30 a.m.		TI-</a:t>
            </a:r>
            <a:r>
              <a:rPr lang="en-US" dirty="0" err="1" smtClean="0">
                <a:uFillTx/>
              </a:rPr>
              <a:t>Nspire</a:t>
            </a:r>
            <a:r>
              <a:rPr lang="en-US" dirty="0" smtClean="0">
                <a:uFillTx/>
              </a:rPr>
              <a:t> CX – </a:t>
            </a:r>
            <a:r>
              <a:rPr lang="en-US" dirty="0" smtClean="0"/>
              <a:t>ES 						Activities</a:t>
            </a:r>
          </a:p>
          <a:p>
            <a:pPr marL="0" indent="0">
              <a:buNone/>
            </a:pP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11:30 a.m.-12:45 p.m. 	</a:t>
            </a:r>
            <a:r>
              <a:rPr lang="en-US" b="1" dirty="0" smtClean="0">
                <a:uFillTx/>
              </a:rPr>
              <a:t>Lunch on your own</a:t>
            </a:r>
          </a:p>
          <a:p>
            <a:endParaRPr lang="en-US" b="1" dirty="0" smtClean="0">
              <a:uFillTx/>
            </a:endParaRPr>
          </a:p>
          <a:p>
            <a:r>
              <a:rPr lang="en-US" dirty="0" smtClean="0">
                <a:uFillTx/>
              </a:rPr>
              <a:t>12:45 p.m. - 4:00 p.m.	TI-</a:t>
            </a:r>
            <a:r>
              <a:rPr lang="en-US" dirty="0" err="1" smtClean="0">
                <a:uFillTx/>
              </a:rPr>
              <a:t>Nspire</a:t>
            </a:r>
            <a:r>
              <a:rPr lang="en-US" dirty="0" smtClean="0">
                <a:uFillTx/>
              </a:rPr>
              <a:t> CX – ES 						Activities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Agenda Day 2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679758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Artic Wars-Lynx vs. Snowshoe Hare</a:t>
            </a:r>
          </a:p>
          <a:p>
            <a:r>
              <a:rPr lang="en-US" dirty="0" smtClean="0"/>
              <a:t>Temperature Regulation – Bell ringer</a:t>
            </a:r>
          </a:p>
          <a:p>
            <a:r>
              <a:rPr lang="en-US" dirty="0" smtClean="0">
                <a:uFillTx/>
              </a:rPr>
              <a:t>Too Hot? Too Cold? Just Right</a:t>
            </a:r>
          </a:p>
          <a:p>
            <a:r>
              <a:rPr lang="en-US" dirty="0" smtClean="0"/>
              <a:t>Watch the Birdie-Breathe!</a:t>
            </a:r>
          </a:p>
          <a:p>
            <a:r>
              <a:rPr lang="en-US" dirty="0" smtClean="0">
                <a:uFillTx/>
              </a:rPr>
              <a:t>Recipe for a Living World</a:t>
            </a:r>
          </a:p>
          <a:p>
            <a:r>
              <a:rPr lang="en-US" dirty="0" smtClean="0"/>
              <a:t>When Water Leaves!</a:t>
            </a:r>
            <a:endParaRPr lang="en-US" dirty="0" smtClean="0">
              <a:uFillTx/>
            </a:endParaRPr>
          </a:p>
          <a:p>
            <a:pPr marL="0" indent="0">
              <a:buNone/>
            </a:pPr>
            <a:endParaRPr lang="en-US" dirty="0" smtClean="0">
              <a:uFillTx/>
            </a:endParaRPr>
          </a:p>
          <a:p>
            <a:endParaRPr lang="en-US" dirty="0" smtClean="0"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Activities Day 2 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indefinite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indefinite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indefinite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indefinite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indefinite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indefinite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indefinite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indefinite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indefinite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indefinite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indefinite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uFillTx/>
              </a:rPr>
              <a:t>Welcome Back!</a:t>
            </a:r>
            <a:br>
              <a:rPr lang="en-US" dirty="0" smtClean="0">
                <a:uFillTx/>
              </a:rPr>
            </a:br>
            <a:r>
              <a:rPr lang="en-US" dirty="0" smtClean="0">
                <a:uFillTx/>
              </a:rPr>
              <a:t>Everyone check in outside?</a:t>
            </a:r>
            <a:endParaRPr lang="en-US" dirty="0">
              <a:uFillTx/>
            </a:endParaRPr>
          </a:p>
        </p:txBody>
      </p:sp>
      <p:pic>
        <p:nvPicPr>
          <p:cNvPr id="4" name="Picture 2" descr="C:\Users\erodriguez\Desktop\TI-ns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2389813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8:30 am. -11:30 a.m.		TI-</a:t>
            </a:r>
            <a:r>
              <a:rPr lang="en-US" dirty="0" err="1" smtClean="0">
                <a:uFillTx/>
              </a:rPr>
              <a:t>Nspire</a:t>
            </a:r>
            <a:r>
              <a:rPr lang="en-US" dirty="0" smtClean="0">
                <a:uFillTx/>
              </a:rPr>
              <a:t> CX – </a:t>
            </a:r>
            <a:r>
              <a:rPr lang="en-US" dirty="0" smtClean="0"/>
              <a:t>ES 						Activities</a:t>
            </a:r>
          </a:p>
          <a:p>
            <a:pPr marL="0" indent="0">
              <a:buNone/>
            </a:pP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11:30 a.m.-12:45 p.m. 	</a:t>
            </a:r>
            <a:r>
              <a:rPr lang="en-US" b="1" dirty="0" smtClean="0">
                <a:uFillTx/>
              </a:rPr>
              <a:t>Lunch on your own</a:t>
            </a:r>
          </a:p>
          <a:p>
            <a:endParaRPr lang="en-US" b="1" dirty="0" smtClean="0">
              <a:uFillTx/>
            </a:endParaRPr>
          </a:p>
          <a:p>
            <a:r>
              <a:rPr lang="en-US" dirty="0" smtClean="0">
                <a:uFillTx/>
              </a:rPr>
              <a:t>12:45 p.m. - 4:00 p.m.	TI-</a:t>
            </a:r>
            <a:r>
              <a:rPr lang="en-US" dirty="0" err="1" smtClean="0">
                <a:uFillTx/>
              </a:rPr>
              <a:t>Nspire</a:t>
            </a:r>
            <a:r>
              <a:rPr lang="en-US" dirty="0" smtClean="0">
                <a:uFillTx/>
              </a:rPr>
              <a:t> CX – ES 						Activities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Agenda Day </a:t>
            </a:r>
            <a:r>
              <a:rPr lang="en-US" dirty="0"/>
              <a:t>3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129042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Review Exit Slips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8:30-9:00 a.m.	GEAR UP Welcome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Complete GEAR UP- Pre Survey</a:t>
            </a:r>
          </a:p>
          <a:p>
            <a:pPr marL="0" indent="0">
              <a:buNone/>
            </a:pPr>
            <a:r>
              <a:rPr lang="en-US" dirty="0" smtClean="0"/>
              <a:t>   Science</a:t>
            </a:r>
            <a:r>
              <a:rPr lang="en-US" dirty="0"/>
              <a:t>	</a:t>
            </a:r>
            <a:r>
              <a:rPr lang="en-US" u="sng" dirty="0">
                <a:hlinkClick r:id="rId2"/>
              </a:rPr>
              <a:t>http://goo.gl/forms/nghXqiLNRR9GBcIc2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uFillTx/>
              </a:rPr>
              <a:t>9:00-11:30 a.m.		TI-</a:t>
            </a:r>
            <a:r>
              <a:rPr lang="en-US" dirty="0" err="1" smtClean="0">
                <a:uFillTx/>
              </a:rPr>
              <a:t>Nspire</a:t>
            </a:r>
            <a:r>
              <a:rPr lang="en-US" dirty="0" smtClean="0">
                <a:uFillTx/>
              </a:rPr>
              <a:t> CX – </a:t>
            </a:r>
            <a:r>
              <a:rPr lang="en-US" dirty="0" smtClean="0"/>
              <a:t>ES</a:t>
            </a: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11:30 a.m.-12:45 p.m. 	</a:t>
            </a:r>
            <a:r>
              <a:rPr lang="en-US" b="1" dirty="0" smtClean="0">
                <a:uFillTx/>
              </a:rPr>
              <a:t>Lunch on your own</a:t>
            </a:r>
          </a:p>
          <a:p>
            <a:r>
              <a:rPr lang="en-US" dirty="0" smtClean="0">
                <a:uFillTx/>
              </a:rPr>
              <a:t>12:45-4:00 p.m.		 TI-</a:t>
            </a:r>
            <a:r>
              <a:rPr lang="en-US" dirty="0" err="1" smtClean="0">
                <a:uFillTx/>
              </a:rPr>
              <a:t>Nspire</a:t>
            </a:r>
            <a:r>
              <a:rPr lang="en-US" dirty="0" smtClean="0">
                <a:uFillTx/>
              </a:rPr>
              <a:t> CX – 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Agenda Day 1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indefinite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Create New Document on computer</a:t>
            </a:r>
          </a:p>
          <a:p>
            <a:r>
              <a:rPr lang="en-US" dirty="0" smtClean="0">
                <a:uFillTx/>
              </a:rPr>
              <a:t>Split screen – Title/Image</a:t>
            </a:r>
          </a:p>
          <a:p>
            <a:r>
              <a:rPr lang="en-US" dirty="0" smtClean="0">
                <a:uFillTx/>
              </a:rPr>
              <a:t>MC – single response – self-check</a:t>
            </a:r>
          </a:p>
          <a:p>
            <a:r>
              <a:rPr lang="en-US" dirty="0" smtClean="0">
                <a:uFillTx/>
              </a:rPr>
              <a:t>Copy/Paste in page sorter view</a:t>
            </a:r>
          </a:p>
          <a:p>
            <a:r>
              <a:rPr lang="en-US" dirty="0" smtClean="0">
                <a:uFillTx/>
              </a:rPr>
              <a:t>Move pages in page sorter view</a:t>
            </a:r>
          </a:p>
          <a:p>
            <a:r>
              <a:rPr lang="en-US" dirty="0" smtClean="0">
                <a:uFillTx/>
              </a:rPr>
              <a:t>Share file with two others and discuss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Creating a TNS file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02225"/>
          </a:xfrm>
        </p:spPr>
        <p:txBody>
          <a:bodyPr/>
          <a:lstStyle/>
          <a:p>
            <a:r>
              <a:rPr lang="en-US" dirty="0" smtClean="0">
                <a:uFillTx/>
              </a:rPr>
              <a:t>Look for Exit Slip for</a:t>
            </a:r>
          </a:p>
          <a:p>
            <a:r>
              <a:rPr lang="en-US" dirty="0" smtClean="0">
                <a:uFillTx/>
              </a:rPr>
              <a:t>Please fill it out</a:t>
            </a:r>
          </a:p>
          <a:p>
            <a:r>
              <a:rPr lang="en-US" dirty="0" smtClean="0">
                <a:uFillTx/>
              </a:rPr>
              <a:t>As honestly as possible </a:t>
            </a:r>
            <a:r>
              <a:rPr lang="en-US" dirty="0" smtClean="0">
                <a:uFillTx/>
                <a:sym typeface="Wingdings" pitchFamily="2" charset="2"/>
              </a:rPr>
              <a:t></a:t>
            </a:r>
            <a:endParaRPr lang="en-US" dirty="0" smtClean="0"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Exit Survey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www.shopping-cart-diagnostics.com/wp-content/uploads/2012/10/sign-okay-yes-positive-feedback-3d-human-charac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1295400" cy="129540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uFillTx/>
              </a:rPr>
              <a:t>Do</a:t>
            </a:r>
          </a:p>
          <a:p>
            <a:r>
              <a:rPr lang="en-US" dirty="0" smtClean="0">
                <a:uFillTx/>
              </a:rPr>
              <a:t>ask questions</a:t>
            </a:r>
          </a:p>
          <a:p>
            <a:r>
              <a:rPr lang="en-US" dirty="0" smtClean="0">
                <a:uFillTx/>
              </a:rPr>
              <a:t>make suggestions</a:t>
            </a:r>
          </a:p>
          <a:p>
            <a:r>
              <a:rPr lang="en-US" dirty="0" smtClean="0">
                <a:uFillTx/>
              </a:rPr>
              <a:t>share with others</a:t>
            </a:r>
          </a:p>
          <a:p>
            <a:pPr>
              <a:buNone/>
            </a:pPr>
            <a:endParaRPr lang="en-US" dirty="0" smtClean="0">
              <a:uFillTx/>
            </a:endParaRPr>
          </a:p>
          <a:p>
            <a:pPr>
              <a:buNone/>
            </a:pPr>
            <a:r>
              <a:rPr lang="en-US" dirty="0" smtClean="0">
                <a:uFillTx/>
              </a:rPr>
              <a:t>Don’t</a:t>
            </a:r>
          </a:p>
          <a:p>
            <a:r>
              <a:rPr lang="en-US" dirty="0" smtClean="0">
                <a:uFillTx/>
              </a:rPr>
              <a:t>hold back</a:t>
            </a:r>
          </a:p>
          <a:p>
            <a:r>
              <a:rPr lang="en-US" dirty="0" smtClean="0">
                <a:uFillTx/>
              </a:rPr>
              <a:t>limit yourself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Do’s and….</a:t>
            </a:r>
            <a:endParaRPr lang="en-US" dirty="0">
              <a:uFillTx/>
            </a:endParaRPr>
          </a:p>
        </p:txBody>
      </p:sp>
      <p:pic>
        <p:nvPicPr>
          <p:cNvPr id="35844" name="Picture 4" descr="http://www.tradesecretslaw.com/files/2013/03/3D-Human-with-No-Symb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4290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Purpose – focus on instructional strategies and activities utilizing TI-</a:t>
            </a:r>
            <a:r>
              <a:rPr lang="en-US" dirty="0" err="1" smtClean="0">
                <a:uFillTx/>
              </a:rPr>
              <a:t>Nspire</a:t>
            </a:r>
            <a:r>
              <a:rPr lang="en-US" dirty="0" smtClean="0">
                <a:uFillTx/>
              </a:rPr>
              <a:t> CX technology that will help prepare GEAR UP cohort ES students for college and career readiness.</a:t>
            </a:r>
            <a:endParaRPr lang="en-US" dirty="0"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Welcome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330825"/>
          </a:xfrm>
        </p:spPr>
        <p:txBody>
          <a:bodyPr/>
          <a:lstStyle/>
          <a:p>
            <a:r>
              <a:rPr lang="en-US" dirty="0" smtClean="0">
                <a:uFillTx/>
              </a:rPr>
              <a:t>TI rep – </a:t>
            </a:r>
            <a:r>
              <a:rPr lang="en-US" dirty="0" smtClean="0"/>
              <a:t>TI-Nspire  and software license</a:t>
            </a:r>
            <a:br>
              <a:rPr lang="en-US" dirty="0" smtClean="0"/>
            </a:br>
            <a:r>
              <a:rPr lang="en-US" sz="2100" b="1" dirty="0" smtClean="0"/>
              <a:t>David A. Young</a:t>
            </a:r>
            <a:br>
              <a:rPr lang="en-US" sz="2100" b="1" dirty="0" smtClean="0"/>
            </a:br>
            <a:r>
              <a:rPr lang="en-US" sz="2100" b="1" dirty="0" smtClean="0"/>
              <a:t>479-236-1476</a:t>
            </a:r>
            <a:br>
              <a:rPr lang="en-US" sz="2100" b="1" dirty="0" smtClean="0"/>
            </a:br>
            <a:r>
              <a:rPr lang="en-US" sz="2100" b="1" dirty="0" smtClean="0"/>
              <a:t>dayoung7@gmail.com</a:t>
            </a:r>
            <a:endParaRPr lang="en-US" sz="2100" b="1" dirty="0" smtClean="0">
              <a:uFillTx/>
            </a:endParaRPr>
          </a:p>
          <a:p>
            <a:pPr>
              <a:buNone/>
            </a:pPr>
            <a:endParaRPr lang="en-US" sz="1600" dirty="0" smtClean="0">
              <a:uFillTx/>
            </a:endParaRPr>
          </a:p>
          <a:p>
            <a:r>
              <a:rPr lang="en-US" dirty="0" smtClean="0">
                <a:uFillTx/>
              </a:rPr>
              <a:t>Science specialist – </a:t>
            </a:r>
            <a:r>
              <a:rPr lang="en-US" dirty="0" smtClean="0"/>
              <a:t>Correlating activities to Environmental Systems TEKS</a:t>
            </a:r>
            <a:r>
              <a:rPr lang="en-US" dirty="0"/>
              <a:t/>
            </a:r>
            <a:br>
              <a:rPr lang="en-US" dirty="0"/>
            </a:br>
            <a:r>
              <a:rPr lang="en-US" sz="2100" b="1" dirty="0"/>
              <a:t>Yuridia Patricia Gandy, </a:t>
            </a:r>
            <a:r>
              <a:rPr lang="en-US" sz="2100" b="1" dirty="0" smtClean="0"/>
              <a:t>M.S.</a:t>
            </a:r>
            <a:br>
              <a:rPr lang="en-US" sz="2100" b="1" dirty="0" smtClean="0"/>
            </a:br>
            <a:r>
              <a:rPr lang="en-US" sz="2100" b="1" dirty="0" smtClean="0"/>
              <a:t>956-984-6153</a:t>
            </a:r>
            <a:br>
              <a:rPr lang="en-US" sz="2100" b="1" dirty="0" smtClean="0"/>
            </a:br>
            <a:r>
              <a:rPr lang="en-US" sz="2100" b="1" dirty="0" smtClean="0"/>
              <a:t>ypgandy@esc1.net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TI </a:t>
            </a:r>
            <a:r>
              <a:rPr lang="en-US" dirty="0"/>
              <a:t>Education Website – </a:t>
            </a:r>
            <a:r>
              <a:rPr lang="en-US" dirty="0" smtClean="0"/>
              <a:t>education.ti.com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Facilitators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indefinite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3962400" cy="3962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Web Page Support</a:t>
            </a:r>
            <a:endParaRPr lang="en-US" dirty="0"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143000"/>
            <a:ext cx="838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/>
              <a:t>militantgrammarian.com/DAY/</a:t>
            </a:r>
            <a:r>
              <a:rPr lang="en-US" sz="1900" dirty="0" err="1" smtClean="0"/>
              <a:t>DwD</a:t>
            </a:r>
            <a:r>
              <a:rPr lang="en-US" sz="1900" dirty="0" smtClean="0"/>
              <a:t>/Workshops/BOOST_ESC1/ES1516.htm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4758918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Look for shortcuts on desktop</a:t>
            </a:r>
            <a:br>
              <a:rPr lang="en-US" dirty="0" smtClean="0">
                <a:uFillTx/>
              </a:rPr>
            </a:br>
            <a:r>
              <a:rPr lang="en-US" dirty="0" smtClean="0">
                <a:uFillTx/>
              </a:rPr>
              <a:t/>
            </a:r>
            <a:br>
              <a:rPr lang="en-US" dirty="0" smtClean="0">
                <a:uFillTx/>
              </a:rPr>
            </a:br>
            <a:r>
              <a:rPr lang="en-US" dirty="0" smtClean="0">
                <a:uFillTx/>
              </a:rPr>
              <a:t/>
            </a:r>
            <a:br>
              <a:rPr lang="en-US" dirty="0" smtClean="0">
                <a:uFillTx/>
              </a:rPr>
            </a:b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Start software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562600" cy="990600"/>
          </a:xfrm>
        </p:spPr>
        <p:txBody>
          <a:bodyPr/>
          <a:lstStyle/>
          <a:p>
            <a:r>
              <a:rPr lang="en-US" dirty="0" smtClean="0">
                <a:uFillTx/>
              </a:rPr>
              <a:t>TI-</a:t>
            </a:r>
            <a:r>
              <a:rPr lang="en-US" dirty="0" err="1" smtClean="0">
                <a:uFillTx/>
              </a:rPr>
              <a:t>Nspire</a:t>
            </a:r>
            <a:r>
              <a:rPr lang="en-US" dirty="0" smtClean="0">
                <a:uFillTx/>
              </a:rPr>
              <a:t> Teacher Software</a:t>
            </a:r>
            <a:endParaRPr lang="en-US" dirty="0"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828800"/>
            <a:ext cx="15096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  <a:hlinkClick r:id="rId2"/>
              </a:rPr>
              <a:t>www.education.ti.com</a:t>
            </a: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Point to Activities tab</a:t>
            </a:r>
          </a:p>
          <a:p>
            <a:r>
              <a:rPr lang="en-US" dirty="0" smtClean="0">
                <a:uFillTx/>
              </a:rPr>
              <a:t>Click on Science </a:t>
            </a:r>
            <a:r>
              <a:rPr lang="en-US" dirty="0" err="1" smtClean="0">
                <a:uFillTx/>
              </a:rPr>
              <a:t>Nspired</a:t>
            </a: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Explore…</a:t>
            </a:r>
          </a:p>
          <a:p>
            <a:r>
              <a:rPr lang="en-US" dirty="0" smtClean="0">
                <a:uFillTx/>
              </a:rPr>
              <a:t>Point to tab</a:t>
            </a:r>
          </a:p>
          <a:p>
            <a:r>
              <a:rPr lang="en-US" dirty="0" smtClean="0">
                <a:uFillTx/>
              </a:rPr>
              <a:t>Click on Student and Parent Resources</a:t>
            </a:r>
          </a:p>
          <a:p>
            <a:r>
              <a:rPr lang="en-US" dirty="0" smtClean="0">
                <a:uFillTx/>
              </a:rPr>
              <a:t>Click on Learn More</a:t>
            </a:r>
          </a:p>
          <a:p>
            <a:r>
              <a:rPr lang="en-US" dirty="0" smtClean="0">
                <a:uFillTx/>
              </a:rPr>
              <a:t>Product Tutorials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TI Education Website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Look for handout located in your binder.</a:t>
            </a:r>
          </a:p>
          <a:p>
            <a:r>
              <a:rPr lang="en-US" dirty="0" smtClean="0">
                <a:uFillTx/>
              </a:rPr>
              <a:t>Follow the instructions on the handout.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nccep_ppt_template_final">
  <a:themeElements>
    <a:clrScheme name="nccep_ppt_template_final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nccep_ppt_template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FontTx/>
          <a:buNone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uFillTx/>
            <a:latin typeface="Arial" pitchFamily="-109" charset="0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FontTx/>
          <a:buNone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uFillTx/>
            <a:latin typeface="Arial" pitchFamily="-109" charset="0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nccep_ppt_template_final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cep_ppt_template_final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cep_ppt_template_final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</TotalTime>
  <Words>333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nccep_ppt_template_final</vt:lpstr>
      <vt:lpstr>GEAR UP CORE Teacher Academy 12 th Grade Science - ES</vt:lpstr>
      <vt:lpstr>Agenda Day 1</vt:lpstr>
      <vt:lpstr>Do’s and….</vt:lpstr>
      <vt:lpstr>Welcome</vt:lpstr>
      <vt:lpstr>Facilitators</vt:lpstr>
      <vt:lpstr>Web Page Support</vt:lpstr>
      <vt:lpstr>TI-Nspire Teacher Software</vt:lpstr>
      <vt:lpstr>TI Education Website</vt:lpstr>
      <vt:lpstr>PowerPoint Presentation</vt:lpstr>
      <vt:lpstr>Let’s meet the TI-nspire CX</vt:lpstr>
      <vt:lpstr>Data Collection</vt:lpstr>
      <vt:lpstr>Let’s meet the TI-nspire CX</vt:lpstr>
      <vt:lpstr>Have a Great rest of the day.  See you tomorrow</vt:lpstr>
      <vt:lpstr>Welcome Back! Everyone check in outside?</vt:lpstr>
      <vt:lpstr>Agenda Day 2</vt:lpstr>
      <vt:lpstr>Activities Day 2 </vt:lpstr>
      <vt:lpstr>Welcome Back! Everyone check in outside?</vt:lpstr>
      <vt:lpstr>Agenda Day 3</vt:lpstr>
      <vt:lpstr>Review Exit Slips</vt:lpstr>
      <vt:lpstr>Creating a TNS file</vt:lpstr>
      <vt:lpstr>Exit Survey</vt:lpstr>
    </vt:vector>
  </TitlesOfParts>
  <Company>Candy Rogers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 UP</dc:title>
  <dc:creator>ypgandy</dc:creator>
  <cp:lastModifiedBy>DAY</cp:lastModifiedBy>
  <cp:revision>155</cp:revision>
  <dcterms:created xsi:type="dcterms:W3CDTF">2009-11-11T01:04:41Z</dcterms:created>
  <dcterms:modified xsi:type="dcterms:W3CDTF">2016-07-31T22:18:42Z</dcterms:modified>
</cp:coreProperties>
</file>