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298" r:id="rId2"/>
    <p:sldId id="262" r:id="rId3"/>
    <p:sldId id="260" r:id="rId4"/>
    <p:sldId id="261" r:id="rId5"/>
    <p:sldId id="263" r:id="rId6"/>
    <p:sldId id="264" r:id="rId7"/>
    <p:sldId id="265" r:id="rId8"/>
    <p:sldId id="293" r:id="rId9"/>
    <p:sldId id="294" r:id="rId10"/>
    <p:sldId id="295" r:id="rId11"/>
    <p:sldId id="296" r:id="rId12"/>
    <p:sldId id="297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99" r:id="rId27"/>
    <p:sldId id="300" r:id="rId28"/>
    <p:sldId id="301" r:id="rId29"/>
    <p:sldId id="302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303" r:id="rId38"/>
    <p:sldId id="289" r:id="rId39"/>
    <p:sldId id="290" r:id="rId40"/>
    <p:sldId id="304" r:id="rId41"/>
    <p:sldId id="305" r:id="rId42"/>
    <p:sldId id="306" r:id="rId43"/>
    <p:sldId id="307" r:id="rId44"/>
    <p:sldId id="308" r:id="rId45"/>
    <p:sldId id="310" r:id="rId46"/>
    <p:sldId id="309" r:id="rId47"/>
    <p:sldId id="311" r:id="rId48"/>
    <p:sldId id="312" r:id="rId49"/>
    <p:sldId id="313" r:id="rId50"/>
    <p:sldId id="314" r:id="rId51"/>
    <p:sldId id="315" r:id="rId52"/>
    <p:sldId id="316" r:id="rId53"/>
    <p:sldId id="317" r:id="rId54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003366"/>
    <a:srgbClr val="FF3F3F"/>
    <a:srgbClr val="9A0000"/>
    <a:srgbClr val="C00000"/>
    <a:srgbClr val="FF3333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06" autoAdjust="0"/>
  </p:normalViewPr>
  <p:slideViewPr>
    <p:cSldViewPr>
      <p:cViewPr>
        <p:scale>
          <a:sx n="67" d="100"/>
          <a:sy n="67" d="100"/>
        </p:scale>
        <p:origin x="-1685" y="-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888" y="-84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/>
              <a:t>National Council for Community and Education Partnerships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C8593813-E688-4378-A74B-3AC0E571F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1087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/>
              <a:t>National Council for Community and Education Partnerships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A0CFBE0E-B0E5-4A7F-AEB5-9649D217E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3270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 information in handout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Council for Community and Education Partnerships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CFBE0E-B0E5-4A7F-AEB5-9649D217E7E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Follow information in handout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Council for Community and Education Partnerships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CFBE0E-B0E5-4A7F-AEB5-9649D217E7E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Follow information in handout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Council for Community and Education Partnerships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CFBE0E-B0E5-4A7F-AEB5-9649D217E7E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gif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15778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3366"/>
              </a:gs>
            </a:gsLst>
            <a:path path="rect">
              <a:fillToRect l="100000" t="100000"/>
            </a:path>
          </a:gra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1638300"/>
            <a:ext cx="8458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0" y="4953000"/>
            <a:ext cx="9144000" cy="206375"/>
          </a:xfrm>
          <a:prstGeom prst="rect">
            <a:avLst/>
          </a:prstGeom>
          <a:gradFill rotWithShape="1">
            <a:gsLst>
              <a:gs pos="0">
                <a:srgbClr val="9A0000"/>
              </a:gs>
              <a:gs pos="50000">
                <a:srgbClr val="FF3333"/>
              </a:gs>
              <a:gs pos="100000">
                <a:srgbClr val="9A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pic>
        <p:nvPicPr>
          <p:cNvPr id="7" name="Picture 15" descr="Region One Logo 2009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29632" y="5486400"/>
            <a:ext cx="844074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143000" y="6324600"/>
            <a:ext cx="533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Region One ESC GEAR UP: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Ready,</a:t>
            </a:r>
            <a:r>
              <a:rPr lang="en-US" sz="1600" b="1" baseline="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Set, College!</a:t>
            </a:r>
            <a:endParaRPr lang="en-US" sz="1600" b="1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553200" y="6553200"/>
            <a:ext cx="2514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t>©2013 Region One Education Service Center</a:t>
            </a:r>
            <a:endParaRPr lang="en-US" sz="900" dirty="0"/>
          </a:p>
        </p:txBody>
      </p:sp>
      <p:pic>
        <p:nvPicPr>
          <p:cNvPr id="37890" name="Picture 2" descr="http://www.esc1.net/1293101012142210183/lib/1293101012142210183/thumb_colorESC1Logo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562600"/>
            <a:ext cx="1905000" cy="93345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1752600"/>
            <a:ext cx="8229600" cy="457200"/>
          </a:xfrm>
        </p:spPr>
        <p:txBody>
          <a:bodyPr/>
          <a:lstStyle>
            <a:lvl1pPr marL="0" indent="0">
              <a:buFont typeface="Wingdings" pitchFamily="-109" charset="2"/>
              <a:buNone/>
              <a:defRPr sz="2400">
                <a:solidFill>
                  <a:srgbClr val="F5603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457200" y="838200"/>
            <a:ext cx="8229600" cy="6858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8" name="Picture 3" descr="E:\GEAR UP PIx for Video\IMG_5687 crop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276314"/>
            <a:ext cx="2095562" cy="16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5" descr="E:\GEAR UP PIx for Video\Finacial Literacy\IMG_0853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276600"/>
            <a:ext cx="234423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7" descr="E:\2013\SLC 2013\IMG_7956 crop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271975"/>
            <a:ext cx="2244302" cy="160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DSC04908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6463091" cy="97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can.JPEg"/>
          <p:cNvPicPr>
            <a:picLocks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3276600"/>
            <a:ext cx="2215896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133600" cy="6245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248400" cy="6245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529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1529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4582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gray">
          <a:xfrm>
            <a:off x="0" y="103505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8589963" y="6526213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678F24C2-70C0-43DD-AF3D-809F67F5C181}" type="slidenum">
              <a:rPr lang="en-US" sz="100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29" name="AutoShape 45"/>
          <p:cNvCxnSpPr>
            <a:cxnSpLocks noChangeShapeType="1"/>
          </p:cNvCxnSpPr>
          <p:nvPr/>
        </p:nvCxnSpPr>
        <p:spPr bwMode="auto">
          <a:xfrm>
            <a:off x="0" y="914400"/>
            <a:ext cx="9144000" cy="3175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</p:cxnSp>
      <p:sp>
        <p:nvSpPr>
          <p:cNvPr id="1030" name="Rectangle 46"/>
          <p:cNvSpPr>
            <a:spLocks noGrp="1" noChangeArrowheads="1"/>
          </p:cNvSpPr>
          <p:nvPr>
            <p:ph type="title"/>
          </p:nvPr>
        </p:nvSpPr>
        <p:spPr bwMode="blackWhite">
          <a:xfrm>
            <a:off x="381000" y="152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ltGray">
          <a:xfrm rot="10800000"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9A0000"/>
              </a:gs>
              <a:gs pos="50000">
                <a:srgbClr val="FF3F3F"/>
              </a:gs>
              <a:gs pos="100000">
                <a:srgbClr val="9A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ltGray">
          <a:xfrm rot="16200000">
            <a:off x="-3200400" y="3200400"/>
            <a:ext cx="6858000" cy="4572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" y="6477000"/>
            <a:ext cx="4876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Region One ESC GEAR UP: </a:t>
            </a:r>
            <a:r>
              <a:rPr lang="en-US" sz="1400" b="1" dirty="0" smtClean="0">
                <a:solidFill>
                  <a:schemeClr val="bg1"/>
                </a:solidFill>
              </a:rPr>
              <a:t>Ready,</a:t>
            </a:r>
            <a:r>
              <a:rPr lang="en-US" sz="1400" b="1" baseline="0" dirty="0" smtClean="0">
                <a:solidFill>
                  <a:schemeClr val="bg1"/>
                </a:solidFill>
              </a:rPr>
              <a:t> Set, College!</a:t>
            </a:r>
          </a:p>
        </p:txBody>
      </p:sp>
      <p:pic>
        <p:nvPicPr>
          <p:cNvPr id="1034" name="Picture 11" descr="Region One Logo 2009"/>
          <p:cNvPicPr>
            <a:picLocks noChangeAspect="1" noChangeArrowheads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0" y="6040470"/>
            <a:ext cx="609600" cy="81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6553200" y="6553200"/>
            <a:ext cx="2514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baseline="0" dirty="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rPr>
              <a:t>©2011 Region One Education Service Center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036" name="Picture 12" descr="http://www.esc1.net/1293101012142210183/lib/1293101012142210183/thumb_colorESC1Logo.gif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943600" y="6477000"/>
            <a:ext cx="622041" cy="304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2" r:id="rId2"/>
    <p:sldLayoutId id="2147483843" r:id="rId3"/>
    <p:sldLayoutId id="2147483844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Arial" pitchFamily="-109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ＭＳ Ｐゴシック" pitchFamily="-109" charset="-128"/>
        </a:defRPr>
      </a:lvl2pPr>
      <a:lvl3pPr marL="10302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ＭＳ Ｐゴシック" pitchFamily="-109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ＭＳ Ｐゴシック" pitchFamily="-109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pitchFamily="-109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68529"/>
        </a:buClr>
        <a:buFont typeface="Wingdings" pitchFamily="-109" charset="2"/>
        <a:buChar char="§"/>
        <a:defRPr sz="1600">
          <a:solidFill>
            <a:srgbClr val="008000"/>
          </a:solidFill>
          <a:latin typeface="+mn-lt"/>
          <a:ea typeface="ＭＳ Ｐゴシック" pitchFamily="-109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68529"/>
        </a:buClr>
        <a:buFont typeface="Wingdings" pitchFamily="-109" charset="2"/>
        <a:buChar char="§"/>
        <a:defRPr sz="1600">
          <a:solidFill>
            <a:srgbClr val="008000"/>
          </a:solidFill>
          <a:latin typeface="+mn-lt"/>
          <a:ea typeface="ＭＳ Ｐゴシック" pitchFamily="-109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68529"/>
        </a:buClr>
        <a:buFont typeface="Wingdings" pitchFamily="-109" charset="2"/>
        <a:buChar char="§"/>
        <a:defRPr sz="1600">
          <a:solidFill>
            <a:srgbClr val="008000"/>
          </a:solidFill>
          <a:latin typeface="+mn-lt"/>
          <a:ea typeface="ＭＳ Ｐゴシック" pitchFamily="-109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68529"/>
        </a:buClr>
        <a:buFont typeface="Wingdings" pitchFamily="-109" charset="2"/>
        <a:buChar char="§"/>
        <a:defRPr sz="1600">
          <a:solidFill>
            <a:srgbClr val="008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JY77q4" TargetMode="External"/><Relationship Id="rId2" Type="http://schemas.openxmlformats.org/officeDocument/2006/relationships/hyperlink" Target="http://goo.gl/XWhCX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o.gl/8esXfW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Welcome Back!</a:t>
            </a:r>
            <a:br>
              <a:rPr lang="en-US" dirty="0" smtClean="0"/>
            </a:br>
            <a:r>
              <a:rPr lang="en-US" dirty="0" smtClean="0"/>
              <a:t>Everyone check in outside?</a:t>
            </a:r>
            <a:endParaRPr lang="en-US" dirty="0"/>
          </a:p>
        </p:txBody>
      </p:sp>
      <p:pic>
        <p:nvPicPr>
          <p:cNvPr id="4" name="Picture 2" descr="C:\Users\erodriguez\Desktop\TI-ns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143000"/>
            <a:ext cx="2389813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Dimensional </a:t>
            </a:r>
            <a:r>
              <a:rPr lang="en-US" dirty="0" smtClean="0"/>
              <a:t>Analysis </a:t>
            </a:r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00800" cy="990600"/>
          </a:xfrm>
        </p:spPr>
        <p:txBody>
          <a:bodyPr/>
          <a:lstStyle/>
          <a:p>
            <a:r>
              <a:rPr lang="en-US" dirty="0" smtClean="0"/>
              <a:t>Dimensional Analysis Activity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 Gel Cube Lab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 Boyle’s Law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90600"/>
          </a:xfrm>
        </p:spPr>
        <p:txBody>
          <a:bodyPr/>
          <a:lstStyle/>
          <a:p>
            <a:pPr algn="ctr"/>
            <a:r>
              <a:rPr lang="en-US" dirty="0" smtClean="0"/>
              <a:t>Have a Great rest of the day. </a:t>
            </a:r>
            <a:br>
              <a:rPr lang="en-US" dirty="0" smtClean="0"/>
            </a:br>
            <a:r>
              <a:rPr lang="en-US" dirty="0" smtClean="0"/>
              <a:t>See you tomorrow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Welcome Back!</a:t>
            </a:r>
            <a:br>
              <a:rPr lang="en-US" dirty="0" smtClean="0"/>
            </a:br>
            <a:r>
              <a:rPr lang="en-US" dirty="0" smtClean="0"/>
              <a:t>Everyone check in outside?</a:t>
            </a:r>
            <a:endParaRPr lang="en-US" dirty="0"/>
          </a:p>
        </p:txBody>
      </p:sp>
      <p:pic>
        <p:nvPicPr>
          <p:cNvPr id="4" name="Picture 2" descr="C:\Users\erodriguez\Desktop\TI-ns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143000"/>
            <a:ext cx="2389813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 smtClean="0"/>
              <a:t>Different Question Types</a:t>
            </a:r>
            <a:endParaRPr lang="en-US" dirty="0" smtClean="0"/>
          </a:p>
          <a:p>
            <a:r>
              <a:rPr lang="en-US" dirty="0" smtClean="0"/>
              <a:t>Create a Self Test</a:t>
            </a:r>
          </a:p>
          <a:p>
            <a:r>
              <a:rPr lang="en-US" dirty="0" smtClean="0"/>
              <a:t>Where is the Heat? simulation</a:t>
            </a:r>
          </a:p>
          <a:p>
            <a:r>
              <a:rPr lang="en-US" dirty="0" smtClean="0"/>
              <a:t>Penny lab</a:t>
            </a:r>
          </a:p>
          <a:p>
            <a:r>
              <a:rPr lang="en-US" dirty="0" smtClean="0"/>
              <a:t>Build an Atom simulation</a:t>
            </a:r>
          </a:p>
          <a:p>
            <a:r>
              <a:rPr lang="en-US" dirty="0" smtClean="0"/>
              <a:t>Radioactive Decay lab</a:t>
            </a:r>
          </a:p>
          <a:p>
            <a:r>
              <a:rPr lang="en-US" dirty="0" smtClean="0"/>
              <a:t>Radioactive Dating Game simulation</a:t>
            </a:r>
          </a:p>
          <a:p>
            <a:r>
              <a:rPr lang="en-US" dirty="0" smtClean="0"/>
              <a:t>Nuclear Decay/Chain Reactions simulation</a:t>
            </a:r>
          </a:p>
          <a:p>
            <a:r>
              <a:rPr lang="en-US" dirty="0" smtClean="0"/>
              <a:t>Electron Configuration simulation</a:t>
            </a:r>
          </a:p>
          <a:p>
            <a:r>
              <a:rPr lang="en-US" dirty="0" smtClean="0"/>
              <a:t>Periodicity of Properties simulation</a:t>
            </a:r>
          </a:p>
          <a:p>
            <a:r>
              <a:rPr lang="en-US" dirty="0" smtClean="0"/>
              <a:t>Ways to teach Electron </a:t>
            </a:r>
            <a:r>
              <a:rPr lang="en-US" dirty="0" smtClean="0"/>
              <a:t>C</a:t>
            </a:r>
            <a:r>
              <a:rPr lang="en-US" dirty="0" smtClean="0"/>
              <a:t>onfigurations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5029200" cy="9906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choice</a:t>
            </a:r>
          </a:p>
          <a:p>
            <a:r>
              <a:rPr lang="en-US" dirty="0" smtClean="0"/>
              <a:t>Checkbox</a:t>
            </a:r>
          </a:p>
          <a:p>
            <a:r>
              <a:rPr lang="en-US" dirty="0" smtClean="0"/>
              <a:t>Text match</a:t>
            </a:r>
          </a:p>
          <a:p>
            <a:r>
              <a:rPr lang="en-US" dirty="0" smtClean="0"/>
              <a:t>Numerical</a:t>
            </a:r>
            <a:r>
              <a:rPr lang="en-US" dirty="0" smtClean="0"/>
              <a:t> expression</a:t>
            </a:r>
          </a:p>
          <a:p>
            <a:r>
              <a:rPr lang="en-US" dirty="0" smtClean="0"/>
              <a:t>Image (point on)</a:t>
            </a:r>
          </a:p>
          <a:p>
            <a:r>
              <a:rPr lang="en-US" dirty="0" smtClean="0"/>
              <a:t>Chemistry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Types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Physical and Chemical Changes</a:t>
            </a:r>
          </a:p>
          <a:p>
            <a:r>
              <a:rPr lang="en-US" dirty="0" smtClean="0"/>
              <a:t>Two of each using multiple choic</a:t>
            </a:r>
            <a:r>
              <a:rPr lang="en-US" dirty="0" smtClean="0"/>
              <a:t>e and checkbox</a:t>
            </a:r>
          </a:p>
          <a:p>
            <a:r>
              <a:rPr lang="en-US" dirty="0" smtClean="0"/>
              <a:t>Share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Self Test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10400" cy="990600"/>
          </a:xfrm>
        </p:spPr>
        <p:txBody>
          <a:bodyPr/>
          <a:lstStyle/>
          <a:p>
            <a:r>
              <a:rPr lang="en-US" dirty="0" smtClean="0"/>
              <a:t>Where is the Heat? simulation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Workshop #42958</a:t>
            </a:r>
          </a:p>
          <a:p>
            <a:pPr algn="ctr"/>
            <a:r>
              <a:rPr lang="en-US" dirty="0" smtClean="0"/>
              <a:t>May 22</a:t>
            </a:r>
            <a:r>
              <a:rPr lang="en-US" baseline="30000" dirty="0" smtClean="0"/>
              <a:t>nd</a:t>
            </a:r>
            <a:r>
              <a:rPr lang="en-US" dirty="0" smtClean="0"/>
              <a:t> – May 24</a:t>
            </a:r>
            <a:r>
              <a:rPr lang="en-US" baseline="30000" dirty="0" smtClean="0"/>
              <a:t>th</a:t>
            </a:r>
            <a:r>
              <a:rPr lang="en-US" dirty="0" smtClean="0"/>
              <a:t>  2014</a:t>
            </a:r>
          </a:p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 algn="ctr"/>
            <a:r>
              <a:rPr lang="en-US" dirty="0" smtClean="0"/>
              <a:t>GEAR UP CORE Teacher Academy</a:t>
            </a:r>
            <a:br>
              <a:rPr lang="en-US" dirty="0" smtClean="0"/>
            </a:br>
            <a:r>
              <a:rPr lang="en-US" dirty="0" smtClean="0"/>
              <a:t>10th Grade Chemistry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Penny For Your Thoughts handout</a:t>
            </a:r>
            <a:endParaRPr lang="en-US" dirty="0" smtClean="0"/>
          </a:p>
          <a:p>
            <a:r>
              <a:rPr lang="en-US" dirty="0" smtClean="0"/>
              <a:t>Pennies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Penny Lab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an Atom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</a:p>
          <a:p>
            <a:r>
              <a:rPr lang="en-US" dirty="0" smtClean="0"/>
              <a:t>M&amp;Ms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562600" cy="990600"/>
          </a:xfrm>
        </p:spPr>
        <p:txBody>
          <a:bodyPr/>
          <a:lstStyle/>
          <a:p>
            <a:r>
              <a:rPr lang="en-US" dirty="0" smtClean="0"/>
              <a:t>Radioactive Decay lab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990600"/>
          </a:xfrm>
        </p:spPr>
        <p:txBody>
          <a:bodyPr/>
          <a:lstStyle/>
          <a:p>
            <a:r>
              <a:rPr lang="en-US" dirty="0" smtClean="0"/>
              <a:t>Radioactive Dating </a:t>
            </a:r>
            <a:r>
              <a:rPr lang="en-US" dirty="0" smtClean="0"/>
              <a:t>Game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629400" cy="990600"/>
          </a:xfrm>
        </p:spPr>
        <p:txBody>
          <a:bodyPr/>
          <a:lstStyle/>
          <a:p>
            <a:r>
              <a:rPr lang="en-US" dirty="0" smtClean="0"/>
              <a:t>Nuclear Decay/Chain </a:t>
            </a:r>
            <a:r>
              <a:rPr lang="en-US" dirty="0" smtClean="0"/>
              <a:t>Reactions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</a:t>
            </a:r>
            <a:r>
              <a:rPr lang="en-US" dirty="0" smtClean="0"/>
              <a:t>Configurations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Periodicity of </a:t>
            </a:r>
            <a:r>
              <a:rPr lang="en-US" dirty="0" smtClean="0"/>
              <a:t>Properties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to teach Electron </a:t>
            </a:r>
            <a:r>
              <a:rPr lang="en-US" dirty="0" smtClean="0"/>
              <a:t>Configurations?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90600"/>
          </a:xfrm>
        </p:spPr>
        <p:txBody>
          <a:bodyPr/>
          <a:lstStyle/>
          <a:p>
            <a:pPr algn="ctr"/>
            <a:r>
              <a:rPr lang="en-US" dirty="0" smtClean="0"/>
              <a:t>Have a Great rest of the day. </a:t>
            </a:r>
            <a:br>
              <a:rPr lang="en-US" dirty="0" smtClean="0"/>
            </a:br>
            <a:r>
              <a:rPr lang="en-US" dirty="0" smtClean="0"/>
              <a:t>See you tomorrow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</a:p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Homework from May</a:t>
            </a:r>
          </a:p>
          <a:p>
            <a:r>
              <a:rPr lang="en-US" dirty="0" smtClean="0"/>
              <a:t>Measurement Lab</a:t>
            </a:r>
          </a:p>
          <a:p>
            <a:r>
              <a:rPr lang="en-US" dirty="0" smtClean="0"/>
              <a:t>English to Metric Lab</a:t>
            </a:r>
          </a:p>
          <a:p>
            <a:r>
              <a:rPr lang="en-US" dirty="0" smtClean="0"/>
              <a:t>Dimensional Analysis activity</a:t>
            </a:r>
          </a:p>
          <a:p>
            <a:r>
              <a:rPr lang="en-US" dirty="0" smtClean="0"/>
              <a:t>Polymer Gel Cube Lab</a:t>
            </a:r>
          </a:p>
          <a:p>
            <a:r>
              <a:rPr lang="en-US" dirty="0" smtClean="0"/>
              <a:t>Revisit Boyle’s Law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Welcome Back!</a:t>
            </a:r>
            <a:br>
              <a:rPr lang="en-US" dirty="0" smtClean="0"/>
            </a:br>
            <a:r>
              <a:rPr lang="en-US" dirty="0" smtClean="0"/>
              <a:t>Everyone check in outside?</a:t>
            </a:r>
            <a:endParaRPr lang="en-US" dirty="0"/>
          </a:p>
        </p:txBody>
      </p:sp>
      <p:pic>
        <p:nvPicPr>
          <p:cNvPr id="4" name="Picture 2" descr="C:\Users\erodriguez\Desktop\TI-ns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143000"/>
            <a:ext cx="2389813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Why Am I </a:t>
            </a:r>
            <a:r>
              <a:rPr lang="en-US" dirty="0" smtClean="0"/>
              <a:t>Charged? </a:t>
            </a:r>
            <a:r>
              <a:rPr lang="en-US" dirty="0" smtClean="0"/>
              <a:t>simulation</a:t>
            </a:r>
          </a:p>
          <a:p>
            <a:pPr lvl="0"/>
            <a:r>
              <a:rPr lang="en-US" dirty="0" smtClean="0"/>
              <a:t>Light Me Up! simulation.</a:t>
            </a:r>
          </a:p>
          <a:p>
            <a:pPr lvl="0"/>
            <a:r>
              <a:rPr lang="en-US" dirty="0" smtClean="0"/>
              <a:t>Conductivity of Solution </a:t>
            </a:r>
            <a:r>
              <a:rPr lang="en-US" dirty="0" smtClean="0"/>
              <a:t>lab</a:t>
            </a:r>
            <a:endParaRPr lang="en-US" dirty="0" smtClean="0"/>
          </a:p>
          <a:p>
            <a:pPr lvl="0"/>
            <a:r>
              <a:rPr lang="en-US" dirty="0" smtClean="0"/>
              <a:t>Writing Chemical Formulas simulation</a:t>
            </a:r>
          </a:p>
          <a:p>
            <a:r>
              <a:rPr lang="en-US" dirty="0" smtClean="0"/>
              <a:t>Create a </a:t>
            </a:r>
            <a:r>
              <a:rPr lang="en-US" dirty="0" err="1" smtClean="0"/>
              <a:t>tns</a:t>
            </a:r>
            <a:r>
              <a:rPr lang="en-US" dirty="0" smtClean="0"/>
              <a:t>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Charges</a:t>
            </a:r>
          </a:p>
          <a:p>
            <a:r>
              <a:rPr lang="en-US" dirty="0" smtClean="0"/>
              <a:t>IMF simulation</a:t>
            </a:r>
          </a:p>
          <a:p>
            <a:r>
              <a:rPr lang="en-US" dirty="0" smtClean="0"/>
              <a:t>IMF lab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Am I Charged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Me Up!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</a:p>
          <a:p>
            <a:r>
              <a:rPr lang="en-US" dirty="0" smtClean="0"/>
              <a:t>Salts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Conductivity of Solution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638800" cy="990600"/>
          </a:xfrm>
        </p:spPr>
        <p:txBody>
          <a:bodyPr/>
          <a:lstStyle/>
          <a:p>
            <a:r>
              <a:rPr lang="en-US" dirty="0" smtClean="0"/>
              <a:t>Writing Chemical Formulas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Covalent and Ionic compounds</a:t>
            </a:r>
          </a:p>
          <a:p>
            <a:r>
              <a:rPr lang="en-US" dirty="0" smtClean="0"/>
              <a:t>Use different question types besides MC (checkbox, text match, and chemistry)</a:t>
            </a:r>
            <a:endParaRPr lang="en-US" dirty="0" smtClean="0"/>
          </a:p>
          <a:p>
            <a:r>
              <a:rPr lang="en-US" dirty="0" smtClean="0"/>
              <a:t>Share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tns</a:t>
            </a:r>
            <a:r>
              <a:rPr lang="en-US" dirty="0" smtClean="0"/>
              <a:t> file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Identifying Molecular Geometries</a:t>
            </a:r>
          </a:p>
          <a:p>
            <a:r>
              <a:rPr lang="en-US" dirty="0" smtClean="0"/>
              <a:t>Use different question types</a:t>
            </a:r>
            <a:endParaRPr lang="en-US" dirty="0" smtClean="0"/>
          </a:p>
          <a:p>
            <a:r>
              <a:rPr lang="en-US" dirty="0" smtClean="0"/>
              <a:t>Share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tns</a:t>
            </a:r>
            <a:r>
              <a:rPr lang="en-US" dirty="0" smtClean="0"/>
              <a:t> file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Balloon and water</a:t>
            </a:r>
          </a:p>
          <a:p>
            <a:r>
              <a:rPr lang="en-US" dirty="0" smtClean="0"/>
              <a:t>Balloon and Coke can (empty)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imulation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990600"/>
          </a:xfrm>
        </p:spPr>
        <p:txBody>
          <a:bodyPr/>
          <a:lstStyle/>
          <a:p>
            <a:r>
              <a:rPr lang="en-US" dirty="0" smtClean="0"/>
              <a:t>Intermolecular Forces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Do</a:t>
            </a:r>
          </a:p>
          <a:p>
            <a:r>
              <a:rPr lang="en-US" dirty="0" smtClean="0"/>
              <a:t>ask questions</a:t>
            </a:r>
          </a:p>
          <a:p>
            <a:r>
              <a:rPr lang="en-US" dirty="0" smtClean="0"/>
              <a:t>make suggestions</a:t>
            </a:r>
          </a:p>
          <a:p>
            <a:r>
              <a:rPr lang="en-US" dirty="0" smtClean="0"/>
              <a:t>share with others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Don’t</a:t>
            </a:r>
          </a:p>
          <a:p>
            <a:r>
              <a:rPr lang="en-US" dirty="0" smtClean="0"/>
              <a:t>hold back</a:t>
            </a:r>
          </a:p>
          <a:p>
            <a:r>
              <a:rPr lang="en-US" dirty="0" smtClean="0"/>
              <a:t>limit yourself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Do’s and….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 - lab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990600"/>
          </a:xfrm>
        </p:spPr>
        <p:txBody>
          <a:bodyPr/>
          <a:lstStyle/>
          <a:p>
            <a:r>
              <a:rPr lang="en-US" dirty="0" smtClean="0"/>
              <a:t>Intermolecular Forces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90600"/>
          </a:xfrm>
        </p:spPr>
        <p:txBody>
          <a:bodyPr/>
          <a:lstStyle/>
          <a:p>
            <a:pPr algn="ctr"/>
            <a:r>
              <a:rPr lang="en-US" dirty="0" smtClean="0"/>
              <a:t>Have a Great rest of the day. </a:t>
            </a:r>
            <a:br>
              <a:rPr lang="en-US" dirty="0" smtClean="0"/>
            </a:br>
            <a:r>
              <a:rPr lang="en-US" dirty="0" smtClean="0"/>
              <a:t>See you tomorrow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Welcome Back!</a:t>
            </a:r>
            <a:br>
              <a:rPr lang="en-US" dirty="0" smtClean="0"/>
            </a:br>
            <a:r>
              <a:rPr lang="en-US" dirty="0" smtClean="0"/>
              <a:t>Everyone check in outside?</a:t>
            </a:r>
            <a:endParaRPr lang="en-US" dirty="0"/>
          </a:p>
        </p:txBody>
      </p:sp>
      <p:pic>
        <p:nvPicPr>
          <p:cNvPr id="4" name="Picture 2" descr="C:\Users\erodriguez\Desktop\TI-ns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143000"/>
            <a:ext cx="2389813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Create a </a:t>
            </a:r>
            <a:r>
              <a:rPr lang="en-US" dirty="0" err="1" smtClean="0"/>
              <a:t>tns</a:t>
            </a:r>
            <a:r>
              <a:rPr lang="en-US" dirty="0" smtClean="0"/>
              <a:t> file</a:t>
            </a:r>
          </a:p>
          <a:p>
            <a:pPr lvl="0"/>
            <a:r>
              <a:rPr lang="en-US" dirty="0" smtClean="0"/>
              <a:t>Solving Stoichiometry Problems </a:t>
            </a:r>
            <a:r>
              <a:rPr lang="en-US" dirty="0" smtClean="0"/>
              <a:t>simulation</a:t>
            </a:r>
            <a:endParaRPr lang="en-US" dirty="0" smtClean="0"/>
          </a:p>
          <a:p>
            <a:pPr lvl="0"/>
            <a:r>
              <a:rPr lang="en-US" dirty="0" smtClean="0"/>
              <a:t>Google Form - </a:t>
            </a:r>
            <a:r>
              <a:rPr lang="en-US" dirty="0" smtClean="0"/>
              <a:t>Questions</a:t>
            </a:r>
            <a:endParaRPr lang="en-US" dirty="0" smtClean="0"/>
          </a:p>
          <a:p>
            <a:pPr lvl="0"/>
            <a:r>
              <a:rPr lang="en-US" dirty="0" smtClean="0"/>
              <a:t>Colorimeter Lab - CSI in the Operating Room Lab </a:t>
            </a:r>
          </a:p>
          <a:p>
            <a:pPr lvl="0"/>
            <a:r>
              <a:rPr lang="en-US" dirty="0" smtClean="0"/>
              <a:t>Conductivity </a:t>
            </a:r>
            <a:r>
              <a:rPr lang="en-US" dirty="0" smtClean="0"/>
              <a:t>of salt solutions</a:t>
            </a:r>
            <a:endParaRPr lang="en-US" dirty="0" smtClean="0"/>
          </a:p>
          <a:p>
            <a:pPr lvl="0"/>
            <a:r>
              <a:rPr lang="en-US" dirty="0" smtClean="0"/>
              <a:t>Physical Science: </a:t>
            </a:r>
            <a:r>
              <a:rPr lang="en-US" dirty="0" smtClean="0"/>
              <a:t>Energy Transfer</a:t>
            </a:r>
            <a:endParaRPr lang="en-US" dirty="0" smtClean="0"/>
          </a:p>
          <a:p>
            <a:pPr lvl="0"/>
            <a:r>
              <a:rPr lang="en-US" dirty="0" smtClean="0"/>
              <a:t>Hess’s </a:t>
            </a:r>
            <a:r>
              <a:rPr lang="en-US" dirty="0" smtClean="0"/>
              <a:t>Law </a:t>
            </a:r>
            <a:r>
              <a:rPr lang="en-US" dirty="0" smtClean="0"/>
              <a:t>Lab</a:t>
            </a:r>
            <a:endParaRPr lang="en-US" dirty="0" smtClean="0"/>
          </a:p>
          <a:p>
            <a:pPr lvl="0"/>
            <a:r>
              <a:rPr lang="en-US" dirty="0" smtClean="0"/>
              <a:t>Wrap-up:  </a:t>
            </a:r>
            <a:r>
              <a:rPr lang="en-US" dirty="0" smtClean="0"/>
              <a:t>Address questions</a:t>
            </a:r>
            <a:endParaRPr lang="en-US" dirty="0" smtClean="0"/>
          </a:p>
          <a:p>
            <a:r>
              <a:rPr lang="en-US" dirty="0" smtClean="0"/>
              <a:t>GEAR UP </a:t>
            </a:r>
            <a:r>
              <a:rPr lang="en-US" dirty="0" smtClean="0"/>
              <a:t>wrap up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chemical equation tool</a:t>
            </a:r>
          </a:p>
          <a:p>
            <a:r>
              <a:rPr lang="en-US" dirty="0" smtClean="0"/>
              <a:t>Give word equation</a:t>
            </a:r>
          </a:p>
          <a:p>
            <a:r>
              <a:rPr lang="en-US" dirty="0" smtClean="0"/>
              <a:t>Ask for skeleton equation (self check)</a:t>
            </a:r>
          </a:p>
          <a:p>
            <a:r>
              <a:rPr lang="en-US" dirty="0" smtClean="0"/>
              <a:t>Then use balanced equation tool</a:t>
            </a:r>
          </a:p>
          <a:p>
            <a:r>
              <a:rPr lang="en-US" dirty="0" smtClean="0"/>
              <a:t>Ask mole to mole ratio questions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tns</a:t>
            </a:r>
            <a:r>
              <a:rPr lang="en-US" dirty="0" smtClean="0"/>
              <a:t> file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81800" cy="990600"/>
          </a:xfrm>
        </p:spPr>
        <p:txBody>
          <a:bodyPr/>
          <a:lstStyle/>
          <a:p>
            <a:r>
              <a:rPr lang="en-US" dirty="0" smtClean="0"/>
              <a:t>Solving Stoichiometry Problems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Form</a:t>
            </a:r>
          </a:p>
          <a:p>
            <a:r>
              <a:rPr lang="en-US" smtClean="0"/>
              <a:t>(going </a:t>
            </a:r>
            <a:r>
              <a:rPr lang="en-US" dirty="0" smtClean="0"/>
              <a:t>to make three different </a:t>
            </a:r>
            <a:r>
              <a:rPr lang="en-US" smtClean="0"/>
              <a:t>ones…)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81800" cy="990600"/>
          </a:xfrm>
        </p:spPr>
        <p:txBody>
          <a:bodyPr/>
          <a:lstStyle/>
          <a:p>
            <a:r>
              <a:rPr lang="en-US" dirty="0" smtClean="0"/>
              <a:t>What questions do you still have?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CSI </a:t>
            </a:r>
            <a:r>
              <a:rPr lang="en-US" dirty="0" smtClean="0"/>
              <a:t>In the Operating </a:t>
            </a:r>
            <a:r>
              <a:rPr lang="en-US" dirty="0" smtClean="0"/>
              <a:t>Room </a:t>
            </a:r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Colorimeter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 solution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Conductivity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– focus on instructional strategies utilizing TI </a:t>
            </a:r>
            <a:r>
              <a:rPr lang="en-US" dirty="0" err="1" smtClean="0"/>
              <a:t>Nspire</a:t>
            </a:r>
            <a:r>
              <a:rPr lang="en-US" dirty="0" smtClean="0"/>
              <a:t> CX technology that will help prepare GEAR UP cohort students for college and career readiness.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638800" cy="990600"/>
          </a:xfrm>
        </p:spPr>
        <p:txBody>
          <a:bodyPr/>
          <a:lstStyle/>
          <a:p>
            <a:r>
              <a:rPr lang="en-US" dirty="0" smtClean="0"/>
              <a:t>Exploring Energy Transfer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Hess’s Law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from Google Form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22375"/>
            <a:ext cx="8458200" cy="5102225"/>
          </a:xfrm>
        </p:spPr>
        <p:txBody>
          <a:bodyPr/>
          <a:lstStyle/>
          <a:p>
            <a:r>
              <a:rPr lang="en-US" sz="4800" dirty="0" smtClean="0"/>
              <a:t>David Young</a:t>
            </a:r>
          </a:p>
          <a:p>
            <a:r>
              <a:rPr lang="en-US" sz="4800" dirty="0" smtClean="0">
                <a:hlinkClick r:id="rId2"/>
              </a:rPr>
              <a:t>http://</a:t>
            </a:r>
            <a:r>
              <a:rPr lang="en-US" sz="4800" dirty="0" smtClean="0">
                <a:hlinkClick r:id="rId2"/>
              </a:rPr>
              <a:t>goo.gl/XWhCXa</a:t>
            </a:r>
            <a:endParaRPr lang="en-US" sz="4800" dirty="0" smtClean="0"/>
          </a:p>
          <a:p>
            <a:r>
              <a:rPr lang="en-US" sz="4800" dirty="0" smtClean="0"/>
              <a:t>Greg Dodd</a:t>
            </a:r>
          </a:p>
          <a:p>
            <a:r>
              <a:rPr lang="en-US" sz="4800" dirty="0" smtClean="0">
                <a:hlinkClick r:id="rId3"/>
              </a:rPr>
              <a:t>http://</a:t>
            </a:r>
            <a:r>
              <a:rPr lang="en-US" sz="4800" dirty="0" smtClean="0">
                <a:hlinkClick r:id="rId3"/>
              </a:rPr>
              <a:t>goo.gl/JY77q4</a:t>
            </a:r>
            <a:endParaRPr lang="en-US" sz="4800" dirty="0" smtClean="0"/>
          </a:p>
          <a:p>
            <a:r>
              <a:rPr lang="en-US" sz="4800" dirty="0" smtClean="0"/>
              <a:t>Ray Lesniewski</a:t>
            </a:r>
          </a:p>
          <a:p>
            <a:r>
              <a:rPr lang="en-US" sz="4800" dirty="0" smtClean="0">
                <a:hlinkClick r:id="rId4"/>
              </a:rPr>
              <a:t>http://</a:t>
            </a:r>
            <a:r>
              <a:rPr lang="en-US" sz="4800" dirty="0" smtClean="0">
                <a:hlinkClick r:id="rId4"/>
              </a:rPr>
              <a:t>goo.gl/8esXfW</a:t>
            </a:r>
            <a:endParaRPr lang="en-US" sz="4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990600"/>
          </a:xfrm>
        </p:spPr>
        <p:txBody>
          <a:bodyPr/>
          <a:lstStyle/>
          <a:p>
            <a:r>
              <a:rPr lang="en-US" sz="5400" dirty="0" smtClean="0"/>
              <a:t>TI Instructor Survey</a:t>
            </a:r>
            <a:endParaRPr lang="en-US" sz="5400" dirty="0"/>
          </a:p>
        </p:txBody>
      </p:sp>
    </p:spTree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 </a:t>
            </a:r>
            <a:r>
              <a:rPr lang="en-US" dirty="0" smtClean="0"/>
              <a:t>Instructor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Science </a:t>
            </a:r>
            <a:r>
              <a:rPr lang="en-US" dirty="0" smtClean="0"/>
              <a:t>specialist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Facilitators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5102225"/>
          </a:xfrm>
        </p:spPr>
        <p:txBody>
          <a:bodyPr/>
          <a:lstStyle/>
          <a:p>
            <a:r>
              <a:rPr lang="en-US" dirty="0" smtClean="0"/>
              <a:t>Just a reminder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248400" cy="990600"/>
          </a:xfrm>
        </p:spPr>
        <p:txBody>
          <a:bodyPr/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TI-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spire</a:t>
            </a:r>
            <a:r>
              <a:rPr lang="en-US" sz="3500" dirty="0" smtClean="0"/>
              <a:t> </a:t>
            </a:r>
            <a:r>
              <a:rPr lang="en-US" sz="3500" dirty="0" smtClean="0"/>
              <a:t>CX</a:t>
            </a:r>
            <a:endParaRPr lang="en-US" sz="3500" dirty="0"/>
          </a:p>
        </p:txBody>
      </p:sp>
      <p:pic>
        <p:nvPicPr>
          <p:cNvPr id="4" name="Picture 2" descr="C:\Users\erodriguez\Desktop\TI-ns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707220"/>
            <a:ext cx="2590800" cy="5617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9168304">
            <a:off x="6495387" y="1543637"/>
            <a:ext cx="24309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C00000"/>
                </a:solidFill>
              </a:rPr>
              <a:t>Not a Touch Screen</a:t>
            </a:r>
            <a:endParaRPr lang="en-US" sz="31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paper rulers and duck square</a:t>
            </a:r>
          </a:p>
          <a:p>
            <a:r>
              <a:rPr lang="en-US" dirty="0" smtClean="0"/>
              <a:t>Measurement </a:t>
            </a:r>
            <a:r>
              <a:rPr lang="en-US" dirty="0" smtClean="0"/>
              <a:t>Lab handout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Lab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to Metric lab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cep_ppt_template_final">
  <a:themeElements>
    <a:clrScheme name="nccep_ppt_template_final 1">
      <a:dk1>
        <a:srgbClr val="1A1A70"/>
      </a:dk1>
      <a:lt1>
        <a:srgbClr val="FFFFFF"/>
      </a:lt1>
      <a:dk2>
        <a:srgbClr val="12449E"/>
      </a:dk2>
      <a:lt2>
        <a:srgbClr val="C0C0C0"/>
      </a:lt2>
      <a:accent1>
        <a:srgbClr val="3167D3"/>
      </a:accent1>
      <a:accent2>
        <a:srgbClr val="87A3E9"/>
      </a:accent2>
      <a:accent3>
        <a:srgbClr val="FFFFFF"/>
      </a:accent3>
      <a:accent4>
        <a:srgbClr val="14145F"/>
      </a:accent4>
      <a:accent5>
        <a:srgbClr val="ADB8E6"/>
      </a:accent5>
      <a:accent6>
        <a:srgbClr val="7A93D3"/>
      </a:accent6>
      <a:hlink>
        <a:srgbClr val="90B54D"/>
      </a:hlink>
      <a:folHlink>
        <a:srgbClr val="F6A23C"/>
      </a:folHlink>
    </a:clrScheme>
    <a:fontScheme name="nccep_ppt_template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nccep_ppt_template_final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cep_ppt_template_final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cep_ppt_template_final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2445</TotalTime>
  <Words>555</Words>
  <Application>Microsoft Office PowerPoint</Application>
  <PresentationFormat>On-screen Show (4:3)</PresentationFormat>
  <Paragraphs>174</Paragraphs>
  <Slides>53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nccep_ppt_template_final</vt:lpstr>
      <vt:lpstr>Welcome Back! Everyone check in outside?</vt:lpstr>
      <vt:lpstr>GEAR UP CORE Teacher Academy 10th Grade Chemistry</vt:lpstr>
      <vt:lpstr>Agenda</vt:lpstr>
      <vt:lpstr>Do’s and….</vt:lpstr>
      <vt:lpstr>Welcome</vt:lpstr>
      <vt:lpstr>Facilitators</vt:lpstr>
      <vt:lpstr>TI-nspire CX</vt:lpstr>
      <vt:lpstr>Measurement Lab</vt:lpstr>
      <vt:lpstr>English to Metric lab</vt:lpstr>
      <vt:lpstr>Dimensional Analysis Activity</vt:lpstr>
      <vt:lpstr>Polymer Gel Cube Lab</vt:lpstr>
      <vt:lpstr>Revisit Boyle’s Law</vt:lpstr>
      <vt:lpstr>Questions</vt:lpstr>
      <vt:lpstr>Have a Great rest of the day.  See you tomorrow</vt:lpstr>
      <vt:lpstr>Welcome Back! Everyone check in outside?</vt:lpstr>
      <vt:lpstr>Agenda</vt:lpstr>
      <vt:lpstr>Question Types</vt:lpstr>
      <vt:lpstr>Create a Self Test</vt:lpstr>
      <vt:lpstr>Where is the Heat? simulation</vt:lpstr>
      <vt:lpstr>Penny Lab</vt:lpstr>
      <vt:lpstr>Build an Atom</vt:lpstr>
      <vt:lpstr>Radioactive Decay lab</vt:lpstr>
      <vt:lpstr>Radioactive Dating Game</vt:lpstr>
      <vt:lpstr>Nuclear Decay/Chain Reactions</vt:lpstr>
      <vt:lpstr>Electron Configurations</vt:lpstr>
      <vt:lpstr>Periodicity of Properties</vt:lpstr>
      <vt:lpstr>Discussion</vt:lpstr>
      <vt:lpstr>Questions</vt:lpstr>
      <vt:lpstr>Have a Great rest of the day.  See you tomorrow</vt:lpstr>
      <vt:lpstr>Welcome Back! Everyone check in outside?</vt:lpstr>
      <vt:lpstr>Agenda</vt:lpstr>
      <vt:lpstr>Why Am I Charged</vt:lpstr>
      <vt:lpstr>Light Me Up!</vt:lpstr>
      <vt:lpstr>Conductivity of Solution</vt:lpstr>
      <vt:lpstr>Writing Chemical Formulas</vt:lpstr>
      <vt:lpstr>Create a tns file</vt:lpstr>
      <vt:lpstr>Create a tns file</vt:lpstr>
      <vt:lpstr>Charges</vt:lpstr>
      <vt:lpstr>Intermolecular Forces</vt:lpstr>
      <vt:lpstr>Intermolecular Forces</vt:lpstr>
      <vt:lpstr>Questions</vt:lpstr>
      <vt:lpstr>Have a Great rest of the day.  See you tomorrow</vt:lpstr>
      <vt:lpstr>Welcome Back! Everyone check in outside?</vt:lpstr>
      <vt:lpstr>Agenda</vt:lpstr>
      <vt:lpstr>Create a tns file</vt:lpstr>
      <vt:lpstr>Solving Stoichiometry Problems</vt:lpstr>
      <vt:lpstr>What questions do you still have?</vt:lpstr>
      <vt:lpstr>Colorimeter</vt:lpstr>
      <vt:lpstr>Conductivity</vt:lpstr>
      <vt:lpstr>Exploring Energy Transfer</vt:lpstr>
      <vt:lpstr>Hess’s Law</vt:lpstr>
      <vt:lpstr>Wrap Up</vt:lpstr>
      <vt:lpstr>TI Instructor Survey</vt:lpstr>
    </vt:vector>
  </TitlesOfParts>
  <Company>Candy Rogers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I: Leaving Nothing to Chance: Sustainability and GEAR UP</dc:title>
  <dc:creator>Candy Rogers</dc:creator>
  <cp:lastModifiedBy>erodriguez</cp:lastModifiedBy>
  <cp:revision>137</cp:revision>
  <dcterms:created xsi:type="dcterms:W3CDTF">2009-11-11T01:04:41Z</dcterms:created>
  <dcterms:modified xsi:type="dcterms:W3CDTF">2014-07-24T22:52:34Z</dcterms:modified>
</cp:coreProperties>
</file>