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6" r:id="rId2"/>
    <p:sldId id="295" r:id="rId3"/>
    <p:sldId id="297" r:id="rId4"/>
    <p:sldId id="299" r:id="rId5"/>
    <p:sldId id="298" r:id="rId6"/>
    <p:sldId id="296" r:id="rId7"/>
    <p:sldId id="271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6981" autoAdjust="0"/>
  </p:normalViewPr>
  <p:slideViewPr>
    <p:cSldViewPr>
      <p:cViewPr>
        <p:scale>
          <a:sx n="80" d="100"/>
          <a:sy n="80" d="100"/>
        </p:scale>
        <p:origin x="-8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04074DB-1CA2-4DBB-88AC-357F8E15BE34}" type="datetimeFigureOut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B4D208F-150F-4DE1-ADF5-65831DE7F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83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9990523-3103-4A1D-BF38-4C67C8A0FE5F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(c) Texas Instruments</a:t>
            </a: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138660D-AE33-4112-ABFD-DF91AB9842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4390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2C1FF-2E76-497F-A8A1-DED47A72DE32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Texas Instruments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DE775-E076-482A-A2B9-B9E9017D9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7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B7CAF-E986-44B6-98B6-982CADE7FB3F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Texas Instruments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9ACA5-DB10-4985-886C-C77EDD875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27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C4AD4-4A12-46C0-BE5D-F3464B004BD7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Texas Instruments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DC574-832B-4D4A-8324-A90E5D877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45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18D2D-CC1D-4378-9166-23C77DDBF583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F161C17-DDAB-451C-A7EB-5E879E915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Texas Instruments</a:t>
            </a:r>
          </a:p>
        </p:txBody>
      </p:sp>
    </p:spTree>
    <p:extLst>
      <p:ext uri="{BB962C8B-B14F-4D97-AF65-F5344CB8AC3E}">
        <p14:creationId xmlns:p14="http://schemas.microsoft.com/office/powerpoint/2010/main" val="131587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4A7FDE3-838E-4F7A-BCCC-364FA012D25B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AEB2FE-60AD-4E1D-BA74-EA7D4E9A2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Texas Instruments</a:t>
            </a:r>
          </a:p>
        </p:txBody>
      </p:sp>
    </p:spTree>
    <p:extLst>
      <p:ext uri="{BB962C8B-B14F-4D97-AF65-F5344CB8AC3E}">
        <p14:creationId xmlns:p14="http://schemas.microsoft.com/office/powerpoint/2010/main" val="3685094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970A0B3-F256-4033-9241-580CD94DD971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E1E2E19-2015-468C-9F83-FE2EC3E9B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Texas Instruments</a:t>
            </a:r>
          </a:p>
        </p:txBody>
      </p:sp>
    </p:spTree>
    <p:extLst>
      <p:ext uri="{BB962C8B-B14F-4D97-AF65-F5344CB8AC3E}">
        <p14:creationId xmlns:p14="http://schemas.microsoft.com/office/powerpoint/2010/main" val="4214647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B96CF-4F84-4F17-898D-AC0467A5F2A8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Texas Instruments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96164-4E10-46AB-ADC7-A7066A2B8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44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7F34A-0756-45A4-8BA7-A88F3A3D7A14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Texas Instruments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2387327-F649-4912-BDA1-7AF095E54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1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19F76-BED7-4B3D-AE5E-3049B2E3663A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Texas Instruments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7E03E-5202-462B-912E-2DC59436F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22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FE90B73-5A14-4A39-AD58-7267903832E0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E64B61D8-B1BF-46AC-9747-78360F5FEE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Texas Instruments</a:t>
            </a:r>
          </a:p>
        </p:txBody>
      </p:sp>
    </p:spTree>
    <p:extLst>
      <p:ext uri="{BB962C8B-B14F-4D97-AF65-F5344CB8AC3E}">
        <p14:creationId xmlns:p14="http://schemas.microsoft.com/office/powerpoint/2010/main" val="28269121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F741D2-7B21-4219-B4A6-7880BB1DA942}" type="datetime1">
              <a:rPr lang="en-US"/>
              <a:pPr>
                <a:defRPr/>
              </a:pPr>
              <a:t>3/27/2012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(c) Texas Instruments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A33431-054C-448D-B2E2-23257B87B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0" r:id="rId6"/>
    <p:sldLayoutId id="2147483687" r:id="rId7"/>
    <p:sldLayoutId id="2147483681" r:id="rId8"/>
    <p:sldLayoutId id="2147483688" r:id="rId9"/>
    <p:sldLayoutId id="2147483682" r:id="rId10"/>
    <p:sldLayoutId id="2147483689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BFBFBF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39639D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</a:t>
            </a:r>
            <a:r>
              <a:rPr lang="en-US" baseline="30000" dirty="0" smtClean="0"/>
              <a:t>3</a:t>
            </a:r>
            <a:r>
              <a:rPr lang="en-US" dirty="0" smtClean="0"/>
              <a:t> Professional Development Workshop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algn="r"/>
            <a:r>
              <a:rPr lang="en-US" dirty="0" smtClean="0"/>
              <a:t>2012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9"/>
          <p:cNvSpPr txBox="1">
            <a:spLocks noChangeArrowheads="1"/>
          </p:cNvSpPr>
          <p:nvPr/>
        </p:nvSpPr>
        <p:spPr bwMode="auto">
          <a:xfrm>
            <a:off x="4651375" y="1646238"/>
            <a:ext cx="3962400" cy="483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Make sense of problems &amp; persevere in solving them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Reason abstractly &amp; quantitatively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Construct viable arguments &amp; critique others’ reasoning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Model with mathematics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Use appropriate tools strategically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Attend to precision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Look for &amp; make use of structure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Look for &amp; express regularity in repeated reasoning </a:t>
            </a:r>
          </a:p>
        </p:txBody>
      </p:sp>
      <p:sp>
        <p:nvSpPr>
          <p:cNvPr id="10243" name="TextBox 12"/>
          <p:cNvSpPr txBox="1">
            <a:spLocks noChangeArrowheads="1"/>
          </p:cNvSpPr>
          <p:nvPr/>
        </p:nvSpPr>
        <p:spPr bwMode="auto">
          <a:xfrm>
            <a:off x="1371600" y="5157788"/>
            <a:ext cx="17526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Engagement</a:t>
            </a:r>
          </a:p>
          <a:p>
            <a:pPr algn="ctr"/>
            <a:r>
              <a:rPr lang="en-US"/>
              <a:t>Exploration</a:t>
            </a:r>
          </a:p>
          <a:p>
            <a:pPr algn="ctr"/>
            <a:r>
              <a:rPr lang="en-US"/>
              <a:t>Explanation</a:t>
            </a:r>
          </a:p>
          <a:p>
            <a:pPr algn="ctr"/>
            <a:r>
              <a:rPr lang="en-US"/>
              <a:t>Elaboration</a:t>
            </a:r>
          </a:p>
          <a:p>
            <a:pPr algn="ctr"/>
            <a:r>
              <a:rPr lang="en-US"/>
              <a:t>Evaluation</a:t>
            </a:r>
          </a:p>
        </p:txBody>
      </p:sp>
      <p:sp>
        <p:nvSpPr>
          <p:cNvPr id="10244" name="TextBox 16"/>
          <p:cNvSpPr txBox="1">
            <a:spLocks noChangeArrowheads="1"/>
          </p:cNvSpPr>
          <p:nvPr/>
        </p:nvSpPr>
        <p:spPr bwMode="auto">
          <a:xfrm>
            <a:off x="609600" y="2209800"/>
            <a:ext cx="312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Interaction</a:t>
            </a:r>
          </a:p>
          <a:p>
            <a:pPr algn="ctr"/>
            <a:r>
              <a:rPr lang="en-US"/>
              <a:t>Communication</a:t>
            </a:r>
          </a:p>
          <a:p>
            <a:pPr algn="ctr"/>
            <a:r>
              <a:rPr lang="en-US"/>
              <a:t>Engagement</a:t>
            </a:r>
          </a:p>
          <a:p>
            <a:pPr algn="ctr"/>
            <a:r>
              <a:rPr lang="en-US"/>
              <a:t>Reasoning &amp; Sense-Making</a:t>
            </a:r>
          </a:p>
        </p:txBody>
      </p:sp>
      <p:sp>
        <p:nvSpPr>
          <p:cNvPr id="4" name="Oval 3"/>
          <p:cNvSpPr/>
          <p:nvPr/>
        </p:nvSpPr>
        <p:spPr>
          <a:xfrm>
            <a:off x="304800" y="1524000"/>
            <a:ext cx="3657600" cy="228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1447800" y="1600200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/>
              <a:t>I.C.E.R</a:t>
            </a:r>
          </a:p>
        </p:txBody>
      </p:sp>
      <p:sp>
        <p:nvSpPr>
          <p:cNvPr id="11" name="Oval 10"/>
          <p:cNvSpPr/>
          <p:nvPr/>
        </p:nvSpPr>
        <p:spPr>
          <a:xfrm>
            <a:off x="228600" y="3962400"/>
            <a:ext cx="4038600" cy="2743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48" name="TextBox 11"/>
          <p:cNvSpPr txBox="1">
            <a:spLocks noChangeArrowheads="1"/>
          </p:cNvSpPr>
          <p:nvPr/>
        </p:nvSpPr>
        <p:spPr bwMode="auto">
          <a:xfrm>
            <a:off x="647700" y="4203700"/>
            <a:ext cx="3200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 dirty="0" smtClean="0"/>
              <a:t>5Es </a:t>
            </a:r>
            <a:r>
              <a:rPr lang="en-US" sz="2800" b="1" dirty="0"/>
              <a:t>Learning Cycle for Science</a:t>
            </a:r>
          </a:p>
        </p:txBody>
      </p:sp>
      <p:sp>
        <p:nvSpPr>
          <p:cNvPr id="18" name="Oval 17"/>
          <p:cNvSpPr/>
          <p:nvPr/>
        </p:nvSpPr>
        <p:spPr>
          <a:xfrm>
            <a:off x="4191000" y="152400"/>
            <a:ext cx="4800600" cy="6553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50" name="TextBox 18"/>
          <p:cNvSpPr txBox="1">
            <a:spLocks noChangeArrowheads="1"/>
          </p:cNvSpPr>
          <p:nvPr/>
        </p:nvSpPr>
        <p:spPr bwMode="auto">
          <a:xfrm>
            <a:off x="5295900" y="220663"/>
            <a:ext cx="2590800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/>
              <a:t>CCSS </a:t>
            </a:r>
          </a:p>
          <a:p>
            <a:pPr algn="ctr"/>
            <a:r>
              <a:rPr lang="en-US" sz="2800" b="1"/>
              <a:t>Mathematical Practices</a:t>
            </a:r>
          </a:p>
        </p:txBody>
      </p:sp>
      <p:sp>
        <p:nvSpPr>
          <p:cNvPr id="10251" name="TextBox 20"/>
          <p:cNvSpPr txBox="1">
            <a:spLocks noChangeArrowheads="1"/>
          </p:cNvSpPr>
          <p:nvPr/>
        </p:nvSpPr>
        <p:spPr bwMode="auto">
          <a:xfrm>
            <a:off x="381000" y="304800"/>
            <a:ext cx="4343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r>
              <a:rPr lang="en-US" sz="3200"/>
              <a:t>Interactive Math and Science Classrooms…</a:t>
            </a:r>
          </a:p>
        </p:txBody>
      </p:sp>
      <p:sp>
        <p:nvSpPr>
          <p:cNvPr id="1025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7467600" y="6340475"/>
            <a:ext cx="161131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</a:rPr>
              <a:t>© Texas Instruments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5029200" y="4191000"/>
            <a:ext cx="35052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418138" y="3657600"/>
            <a:ext cx="2590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600200" y="5410200"/>
            <a:ext cx="12954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600200" y="2209800"/>
            <a:ext cx="11430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04800" y="1524000"/>
            <a:ext cx="3657600" cy="228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71" name="TextBox 5"/>
          <p:cNvSpPr txBox="1">
            <a:spLocks noChangeArrowheads="1"/>
          </p:cNvSpPr>
          <p:nvPr/>
        </p:nvSpPr>
        <p:spPr bwMode="auto">
          <a:xfrm>
            <a:off x="1447800" y="1600200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/>
              <a:t>I.C.E.R</a:t>
            </a:r>
          </a:p>
        </p:txBody>
      </p:sp>
      <p:sp>
        <p:nvSpPr>
          <p:cNvPr id="11" name="Oval 10"/>
          <p:cNvSpPr/>
          <p:nvPr/>
        </p:nvSpPr>
        <p:spPr>
          <a:xfrm>
            <a:off x="228600" y="3962400"/>
            <a:ext cx="4038600" cy="2667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73" name="TextBox 11"/>
          <p:cNvSpPr txBox="1">
            <a:spLocks noChangeArrowheads="1"/>
          </p:cNvSpPr>
          <p:nvPr/>
        </p:nvSpPr>
        <p:spPr bwMode="auto">
          <a:xfrm>
            <a:off x="685800" y="4191000"/>
            <a:ext cx="3200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 dirty="0" smtClean="0"/>
              <a:t>5Es </a:t>
            </a:r>
            <a:r>
              <a:rPr lang="en-US" sz="2800" b="1" dirty="0"/>
              <a:t>Learning Cycle for Science</a:t>
            </a:r>
          </a:p>
        </p:txBody>
      </p:sp>
      <p:sp>
        <p:nvSpPr>
          <p:cNvPr id="11274" name="TextBox 12"/>
          <p:cNvSpPr txBox="1">
            <a:spLocks noChangeArrowheads="1"/>
          </p:cNvSpPr>
          <p:nvPr/>
        </p:nvSpPr>
        <p:spPr bwMode="auto">
          <a:xfrm>
            <a:off x="1371600" y="5105400"/>
            <a:ext cx="1752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Engagement</a:t>
            </a:r>
          </a:p>
          <a:p>
            <a:pPr algn="ctr"/>
            <a:r>
              <a:rPr lang="en-US"/>
              <a:t>Exploration</a:t>
            </a:r>
          </a:p>
          <a:p>
            <a:pPr algn="ctr"/>
            <a:r>
              <a:rPr lang="en-US"/>
              <a:t>Explanation</a:t>
            </a:r>
          </a:p>
          <a:p>
            <a:pPr algn="ctr"/>
            <a:r>
              <a:rPr lang="en-US"/>
              <a:t>Elaboration</a:t>
            </a:r>
          </a:p>
          <a:p>
            <a:pPr algn="ctr"/>
            <a:r>
              <a:rPr lang="en-US"/>
              <a:t>Evaluation</a:t>
            </a:r>
          </a:p>
        </p:txBody>
      </p:sp>
      <p:sp>
        <p:nvSpPr>
          <p:cNvPr id="11275" name="TextBox 16"/>
          <p:cNvSpPr txBox="1">
            <a:spLocks noChangeArrowheads="1"/>
          </p:cNvSpPr>
          <p:nvPr/>
        </p:nvSpPr>
        <p:spPr bwMode="auto">
          <a:xfrm>
            <a:off x="609600" y="2209800"/>
            <a:ext cx="312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Interaction</a:t>
            </a:r>
          </a:p>
          <a:p>
            <a:pPr algn="ctr"/>
            <a:r>
              <a:rPr lang="en-US"/>
              <a:t>Communication</a:t>
            </a:r>
          </a:p>
          <a:p>
            <a:pPr algn="ctr"/>
            <a:r>
              <a:rPr lang="en-US"/>
              <a:t>Engagement</a:t>
            </a:r>
          </a:p>
          <a:p>
            <a:pPr algn="ctr"/>
            <a:r>
              <a:rPr lang="en-US"/>
              <a:t>Reasoning &amp; Sense-Making</a:t>
            </a:r>
          </a:p>
        </p:txBody>
      </p:sp>
      <p:sp>
        <p:nvSpPr>
          <p:cNvPr id="18" name="Oval 17"/>
          <p:cNvSpPr/>
          <p:nvPr/>
        </p:nvSpPr>
        <p:spPr>
          <a:xfrm>
            <a:off x="4191000" y="152400"/>
            <a:ext cx="4800600" cy="6553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77" name="TextBox 18"/>
          <p:cNvSpPr txBox="1">
            <a:spLocks noChangeArrowheads="1"/>
          </p:cNvSpPr>
          <p:nvPr/>
        </p:nvSpPr>
        <p:spPr bwMode="auto">
          <a:xfrm>
            <a:off x="5486400" y="173038"/>
            <a:ext cx="2209800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/>
              <a:t>CCSS</a:t>
            </a:r>
          </a:p>
          <a:p>
            <a:pPr algn="ctr"/>
            <a:r>
              <a:rPr lang="en-US" sz="2800" b="1"/>
              <a:t>Mathematical</a:t>
            </a:r>
          </a:p>
          <a:p>
            <a:pPr algn="ctr"/>
            <a:r>
              <a:rPr lang="en-US" sz="2800" b="1"/>
              <a:t>Practices</a:t>
            </a:r>
          </a:p>
        </p:txBody>
      </p:sp>
      <p:sp>
        <p:nvSpPr>
          <p:cNvPr id="11278" name="TextBox 20"/>
          <p:cNvSpPr txBox="1">
            <a:spLocks noChangeArrowheads="1"/>
          </p:cNvSpPr>
          <p:nvPr/>
        </p:nvSpPr>
        <p:spPr bwMode="auto">
          <a:xfrm>
            <a:off x="381000" y="304800"/>
            <a:ext cx="4343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r>
              <a:rPr lang="en-US" sz="3200"/>
              <a:t>Interactive Math and Science Classrooms…</a:t>
            </a:r>
          </a:p>
        </p:txBody>
      </p:sp>
      <p:sp>
        <p:nvSpPr>
          <p:cNvPr id="11279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7467600" y="6340475"/>
            <a:ext cx="161131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</a:rPr>
              <a:t>© Texas Instruments</a:t>
            </a:r>
          </a:p>
        </p:txBody>
      </p:sp>
      <p:sp>
        <p:nvSpPr>
          <p:cNvPr id="11280" name="TextBox 19"/>
          <p:cNvSpPr txBox="1">
            <a:spLocks noChangeArrowheads="1"/>
          </p:cNvSpPr>
          <p:nvPr/>
        </p:nvSpPr>
        <p:spPr bwMode="auto">
          <a:xfrm>
            <a:off x="4716463" y="1620838"/>
            <a:ext cx="39624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Make sense of problems &amp; persevere in solving them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Reason abstractly &amp; quantitatively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Construct viable arguments &amp; critique others’ reasoning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Model with mathematics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Use appropriate tools strategically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Attend to precision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Look for &amp; make use of structure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Look for &amp; express regularity in repeated reasoning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524000" y="5715000"/>
            <a:ext cx="1447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91" name="TextBox 12"/>
          <p:cNvSpPr txBox="1">
            <a:spLocks noChangeArrowheads="1"/>
          </p:cNvSpPr>
          <p:nvPr/>
        </p:nvSpPr>
        <p:spPr bwMode="auto">
          <a:xfrm>
            <a:off x="1371600" y="5105400"/>
            <a:ext cx="1752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Engagement</a:t>
            </a:r>
          </a:p>
          <a:p>
            <a:pPr algn="ctr"/>
            <a:r>
              <a:rPr lang="en-US"/>
              <a:t>Exploration</a:t>
            </a:r>
          </a:p>
          <a:p>
            <a:pPr algn="ctr"/>
            <a:r>
              <a:rPr lang="en-US"/>
              <a:t>Explanation</a:t>
            </a:r>
          </a:p>
          <a:p>
            <a:pPr algn="ctr"/>
            <a:r>
              <a:rPr lang="en-US"/>
              <a:t>Elaboration</a:t>
            </a:r>
          </a:p>
          <a:p>
            <a:pPr algn="ctr"/>
            <a:r>
              <a:rPr lang="en-US"/>
              <a:t>Evaluation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562600" y="4495800"/>
            <a:ext cx="2133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486400" y="5867400"/>
            <a:ext cx="22860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029200" y="5486400"/>
            <a:ext cx="3200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76800" y="2286000"/>
            <a:ext cx="350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96" name="TextBox 19"/>
          <p:cNvSpPr txBox="1">
            <a:spLocks noChangeArrowheads="1"/>
          </p:cNvSpPr>
          <p:nvPr/>
        </p:nvSpPr>
        <p:spPr bwMode="auto">
          <a:xfrm>
            <a:off x="4648200" y="1524000"/>
            <a:ext cx="39624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Make sense of problems &amp; persevere in solving them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Reason abstractly &amp; quantitatively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Construct viable arguments &amp; critique others’ reasoning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Model with mathematics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Use appropriate tools strategically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Attend to precision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Look for &amp; make use of structure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Look for &amp; express regularity in repeated reasoning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295400" y="2514600"/>
            <a:ext cx="17526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98" name="TextBox 16"/>
          <p:cNvSpPr txBox="1">
            <a:spLocks noChangeArrowheads="1"/>
          </p:cNvSpPr>
          <p:nvPr/>
        </p:nvSpPr>
        <p:spPr bwMode="auto">
          <a:xfrm>
            <a:off x="609600" y="2209800"/>
            <a:ext cx="312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Interaction</a:t>
            </a:r>
          </a:p>
          <a:p>
            <a:pPr algn="ctr"/>
            <a:r>
              <a:rPr lang="en-US"/>
              <a:t>Communication</a:t>
            </a:r>
          </a:p>
          <a:p>
            <a:pPr algn="ctr"/>
            <a:r>
              <a:rPr lang="en-US"/>
              <a:t>Engagement</a:t>
            </a:r>
          </a:p>
          <a:p>
            <a:pPr algn="ctr"/>
            <a:r>
              <a:rPr lang="en-US"/>
              <a:t>Reasoning &amp; Sense-Making</a:t>
            </a:r>
          </a:p>
        </p:txBody>
      </p:sp>
      <p:sp>
        <p:nvSpPr>
          <p:cNvPr id="4" name="Oval 3"/>
          <p:cNvSpPr/>
          <p:nvPr/>
        </p:nvSpPr>
        <p:spPr>
          <a:xfrm>
            <a:off x="304800" y="1524000"/>
            <a:ext cx="3657600" cy="228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00" name="TextBox 5"/>
          <p:cNvSpPr txBox="1">
            <a:spLocks noChangeArrowheads="1"/>
          </p:cNvSpPr>
          <p:nvPr/>
        </p:nvSpPr>
        <p:spPr bwMode="auto">
          <a:xfrm>
            <a:off x="1447800" y="1600200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/>
              <a:t>I.C.E.R</a:t>
            </a:r>
          </a:p>
        </p:txBody>
      </p:sp>
      <p:sp>
        <p:nvSpPr>
          <p:cNvPr id="11" name="Oval 10"/>
          <p:cNvSpPr/>
          <p:nvPr/>
        </p:nvSpPr>
        <p:spPr>
          <a:xfrm>
            <a:off x="228600" y="3962400"/>
            <a:ext cx="4038600" cy="2667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02" name="TextBox 11"/>
          <p:cNvSpPr txBox="1">
            <a:spLocks noChangeArrowheads="1"/>
          </p:cNvSpPr>
          <p:nvPr/>
        </p:nvSpPr>
        <p:spPr bwMode="auto">
          <a:xfrm>
            <a:off x="685800" y="4191000"/>
            <a:ext cx="3200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 dirty="0" smtClean="0"/>
              <a:t>5Es </a:t>
            </a:r>
            <a:r>
              <a:rPr lang="en-US" sz="2800" b="1" dirty="0"/>
              <a:t>Learning Cycle for Science</a:t>
            </a:r>
          </a:p>
        </p:txBody>
      </p:sp>
      <p:sp>
        <p:nvSpPr>
          <p:cNvPr id="18" name="Oval 17"/>
          <p:cNvSpPr/>
          <p:nvPr/>
        </p:nvSpPr>
        <p:spPr>
          <a:xfrm>
            <a:off x="4191000" y="152400"/>
            <a:ext cx="4800600" cy="6553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04" name="TextBox 18"/>
          <p:cNvSpPr txBox="1">
            <a:spLocks noChangeArrowheads="1"/>
          </p:cNvSpPr>
          <p:nvPr/>
        </p:nvSpPr>
        <p:spPr bwMode="auto">
          <a:xfrm>
            <a:off x="4953000" y="215900"/>
            <a:ext cx="3276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/>
              <a:t>CCSS</a:t>
            </a:r>
          </a:p>
          <a:p>
            <a:pPr algn="ctr"/>
            <a:r>
              <a:rPr lang="en-US" sz="2800" b="1"/>
              <a:t>Mathematical</a:t>
            </a:r>
          </a:p>
          <a:p>
            <a:pPr algn="ctr"/>
            <a:r>
              <a:rPr lang="en-US" sz="2800" b="1"/>
              <a:t>Practices</a:t>
            </a:r>
          </a:p>
        </p:txBody>
      </p:sp>
      <p:sp>
        <p:nvSpPr>
          <p:cNvPr id="12305" name="TextBox 20"/>
          <p:cNvSpPr txBox="1">
            <a:spLocks noChangeArrowheads="1"/>
          </p:cNvSpPr>
          <p:nvPr/>
        </p:nvSpPr>
        <p:spPr bwMode="auto">
          <a:xfrm>
            <a:off x="381000" y="304800"/>
            <a:ext cx="4343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r>
              <a:rPr lang="en-US" sz="3200"/>
              <a:t>Interactive Math and Science Classrooms…</a:t>
            </a:r>
          </a:p>
        </p:txBody>
      </p:sp>
      <p:sp>
        <p:nvSpPr>
          <p:cNvPr id="12306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7467600" y="6340475"/>
            <a:ext cx="161131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</a:rPr>
              <a:t>© Texas Instruments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679950" y="1798638"/>
            <a:ext cx="3822700" cy="5762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5" name="TextBox 19"/>
          <p:cNvSpPr txBox="1">
            <a:spLocks noChangeArrowheads="1"/>
          </p:cNvSpPr>
          <p:nvPr/>
        </p:nvSpPr>
        <p:spPr bwMode="auto">
          <a:xfrm>
            <a:off x="4610100" y="1774825"/>
            <a:ext cx="39624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Make sense of problems &amp; persevere in solving them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Reason abstractly &amp; quantitatively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Construct viable arguments &amp; critique others’ reasoning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Model with mathematics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Use appropriate tools strategically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Attend to precision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Look for &amp; make use of structure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Look for &amp; express regularity in repeated reasoning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24000" y="5105400"/>
            <a:ext cx="1447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7" name="TextBox 12"/>
          <p:cNvSpPr txBox="1">
            <a:spLocks noChangeArrowheads="1"/>
          </p:cNvSpPr>
          <p:nvPr/>
        </p:nvSpPr>
        <p:spPr bwMode="auto">
          <a:xfrm>
            <a:off x="1371600" y="5105400"/>
            <a:ext cx="1752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Engagement</a:t>
            </a:r>
          </a:p>
          <a:p>
            <a:pPr algn="ctr"/>
            <a:r>
              <a:rPr lang="en-US"/>
              <a:t>Exploration</a:t>
            </a:r>
          </a:p>
          <a:p>
            <a:pPr algn="ctr"/>
            <a:r>
              <a:rPr lang="en-US"/>
              <a:t>Explanation</a:t>
            </a:r>
          </a:p>
          <a:p>
            <a:pPr algn="ctr"/>
            <a:r>
              <a:rPr lang="en-US"/>
              <a:t>Elaboration</a:t>
            </a:r>
          </a:p>
          <a:p>
            <a:pPr algn="ctr"/>
            <a:r>
              <a:rPr lang="en-US"/>
              <a:t>Evaluation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447800" y="2819400"/>
            <a:ext cx="1447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9" name="TextBox 16"/>
          <p:cNvSpPr txBox="1">
            <a:spLocks noChangeArrowheads="1"/>
          </p:cNvSpPr>
          <p:nvPr/>
        </p:nvSpPr>
        <p:spPr bwMode="auto">
          <a:xfrm>
            <a:off x="609600" y="2209800"/>
            <a:ext cx="312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Interaction</a:t>
            </a:r>
          </a:p>
          <a:p>
            <a:pPr algn="ctr"/>
            <a:r>
              <a:rPr lang="en-US"/>
              <a:t>Communication</a:t>
            </a:r>
          </a:p>
          <a:p>
            <a:pPr algn="ctr"/>
            <a:r>
              <a:rPr lang="en-US"/>
              <a:t>Engagement</a:t>
            </a:r>
          </a:p>
          <a:p>
            <a:pPr algn="ctr"/>
            <a:r>
              <a:rPr lang="en-US"/>
              <a:t>Reasoning &amp; Sense-Making</a:t>
            </a:r>
          </a:p>
        </p:txBody>
      </p:sp>
      <p:sp>
        <p:nvSpPr>
          <p:cNvPr id="4" name="Oval 3"/>
          <p:cNvSpPr/>
          <p:nvPr/>
        </p:nvSpPr>
        <p:spPr>
          <a:xfrm>
            <a:off x="304800" y="1524000"/>
            <a:ext cx="3657600" cy="228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21" name="TextBox 5"/>
          <p:cNvSpPr txBox="1">
            <a:spLocks noChangeArrowheads="1"/>
          </p:cNvSpPr>
          <p:nvPr/>
        </p:nvSpPr>
        <p:spPr bwMode="auto">
          <a:xfrm>
            <a:off x="1447800" y="1600200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/>
              <a:t>I.C.E.R</a:t>
            </a:r>
          </a:p>
        </p:txBody>
      </p:sp>
      <p:sp>
        <p:nvSpPr>
          <p:cNvPr id="11" name="Oval 10"/>
          <p:cNvSpPr/>
          <p:nvPr/>
        </p:nvSpPr>
        <p:spPr>
          <a:xfrm>
            <a:off x="228600" y="3962400"/>
            <a:ext cx="4038600" cy="2667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23" name="TextBox 11"/>
          <p:cNvSpPr txBox="1">
            <a:spLocks noChangeArrowheads="1"/>
          </p:cNvSpPr>
          <p:nvPr/>
        </p:nvSpPr>
        <p:spPr bwMode="auto">
          <a:xfrm>
            <a:off x="685800" y="4191000"/>
            <a:ext cx="3200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 dirty="0" smtClean="0"/>
              <a:t>5Es </a:t>
            </a:r>
            <a:r>
              <a:rPr lang="en-US" sz="2800" b="1" dirty="0"/>
              <a:t>Learning Cycle for Science</a:t>
            </a:r>
          </a:p>
        </p:txBody>
      </p:sp>
      <p:sp>
        <p:nvSpPr>
          <p:cNvPr id="18" name="Oval 17"/>
          <p:cNvSpPr/>
          <p:nvPr/>
        </p:nvSpPr>
        <p:spPr>
          <a:xfrm>
            <a:off x="4191000" y="152400"/>
            <a:ext cx="4800600" cy="6553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25" name="TextBox 18"/>
          <p:cNvSpPr txBox="1">
            <a:spLocks noChangeArrowheads="1"/>
          </p:cNvSpPr>
          <p:nvPr/>
        </p:nvSpPr>
        <p:spPr bwMode="auto">
          <a:xfrm>
            <a:off x="5402263" y="215900"/>
            <a:ext cx="2286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/>
              <a:t>CCSS</a:t>
            </a:r>
          </a:p>
          <a:p>
            <a:pPr algn="ctr"/>
            <a:r>
              <a:rPr lang="en-US" sz="2800" b="1"/>
              <a:t>Mathematical</a:t>
            </a:r>
          </a:p>
          <a:p>
            <a:pPr algn="ctr"/>
            <a:r>
              <a:rPr lang="en-US" sz="2800" b="1"/>
              <a:t>Practices</a:t>
            </a:r>
          </a:p>
        </p:txBody>
      </p:sp>
      <p:sp>
        <p:nvSpPr>
          <p:cNvPr id="13326" name="TextBox 20"/>
          <p:cNvSpPr txBox="1">
            <a:spLocks noChangeArrowheads="1"/>
          </p:cNvSpPr>
          <p:nvPr/>
        </p:nvSpPr>
        <p:spPr bwMode="auto">
          <a:xfrm>
            <a:off x="381000" y="304800"/>
            <a:ext cx="4343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r>
              <a:rPr lang="en-US" sz="3200"/>
              <a:t>Interactive Math and Science Classrooms…</a:t>
            </a:r>
          </a:p>
        </p:txBody>
      </p:sp>
      <p:sp>
        <p:nvSpPr>
          <p:cNvPr id="13327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7467600" y="6340475"/>
            <a:ext cx="161131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</a:rPr>
              <a:t>© Texas Instruments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972050" y="5145088"/>
            <a:ext cx="32385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06950" y="2928938"/>
            <a:ext cx="3505200" cy="5429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40" name="TextBox 19"/>
          <p:cNvSpPr txBox="1">
            <a:spLocks noChangeArrowheads="1"/>
          </p:cNvSpPr>
          <p:nvPr/>
        </p:nvSpPr>
        <p:spPr bwMode="auto">
          <a:xfrm>
            <a:off x="4610100" y="1652588"/>
            <a:ext cx="3962400" cy="483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Make sense of problems &amp; persevere in solving them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Reason abstractly &amp; quantitatively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Construct viable arguments &amp; critique others’ reasoning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Model with mathematics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Use appropriate tools strategically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Attend to precision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Look for &amp; make use of structure</a:t>
            </a:r>
          </a:p>
          <a:p>
            <a:pPr algn="ctr"/>
            <a:endParaRPr lang="en-US" sz="1400"/>
          </a:p>
          <a:p>
            <a:pPr algn="ctr"/>
            <a:r>
              <a:rPr lang="en-US"/>
              <a:t>Look for &amp; express regularity in repeated reasoning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600200" y="6248400"/>
            <a:ext cx="12954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600200" y="5715000"/>
            <a:ext cx="12954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43" name="TextBox 12"/>
          <p:cNvSpPr txBox="1">
            <a:spLocks noChangeArrowheads="1"/>
          </p:cNvSpPr>
          <p:nvPr/>
        </p:nvSpPr>
        <p:spPr bwMode="auto">
          <a:xfrm>
            <a:off x="1371600" y="5105400"/>
            <a:ext cx="1752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Engagement</a:t>
            </a:r>
          </a:p>
          <a:p>
            <a:pPr algn="ctr"/>
            <a:r>
              <a:rPr lang="en-US"/>
              <a:t>Exploration</a:t>
            </a:r>
          </a:p>
          <a:p>
            <a:pPr algn="ctr"/>
            <a:r>
              <a:rPr lang="en-US"/>
              <a:t>Explanation</a:t>
            </a:r>
          </a:p>
          <a:p>
            <a:pPr algn="ctr"/>
            <a:r>
              <a:rPr lang="en-US"/>
              <a:t>Elaboration</a:t>
            </a:r>
          </a:p>
          <a:p>
            <a:pPr algn="ctr"/>
            <a:r>
              <a:rPr lang="en-US"/>
              <a:t>Evaluation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85800" y="3048000"/>
            <a:ext cx="2971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45" name="TextBox 16"/>
          <p:cNvSpPr txBox="1">
            <a:spLocks noChangeArrowheads="1"/>
          </p:cNvSpPr>
          <p:nvPr/>
        </p:nvSpPr>
        <p:spPr bwMode="auto">
          <a:xfrm>
            <a:off x="609600" y="2209800"/>
            <a:ext cx="312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/>
              <a:t>Interaction</a:t>
            </a:r>
          </a:p>
          <a:p>
            <a:pPr algn="ctr"/>
            <a:r>
              <a:rPr lang="en-US"/>
              <a:t>Communication</a:t>
            </a:r>
          </a:p>
          <a:p>
            <a:pPr algn="ctr"/>
            <a:r>
              <a:rPr lang="en-US"/>
              <a:t>Engagement</a:t>
            </a:r>
          </a:p>
          <a:p>
            <a:pPr algn="ctr"/>
            <a:r>
              <a:rPr lang="en-US"/>
              <a:t>Reasoning &amp; Sense-Making</a:t>
            </a:r>
          </a:p>
        </p:txBody>
      </p:sp>
      <p:sp>
        <p:nvSpPr>
          <p:cNvPr id="4" name="Oval 3"/>
          <p:cNvSpPr/>
          <p:nvPr/>
        </p:nvSpPr>
        <p:spPr>
          <a:xfrm>
            <a:off x="304800" y="1524000"/>
            <a:ext cx="3657600" cy="228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47" name="TextBox 5"/>
          <p:cNvSpPr txBox="1">
            <a:spLocks noChangeArrowheads="1"/>
          </p:cNvSpPr>
          <p:nvPr/>
        </p:nvSpPr>
        <p:spPr bwMode="auto">
          <a:xfrm>
            <a:off x="1447800" y="1600200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/>
              <a:t>I.C.E.R</a:t>
            </a:r>
          </a:p>
        </p:txBody>
      </p:sp>
      <p:sp>
        <p:nvSpPr>
          <p:cNvPr id="11" name="Oval 10"/>
          <p:cNvSpPr/>
          <p:nvPr/>
        </p:nvSpPr>
        <p:spPr>
          <a:xfrm>
            <a:off x="228600" y="3962400"/>
            <a:ext cx="4038600" cy="2667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49" name="TextBox 11"/>
          <p:cNvSpPr txBox="1">
            <a:spLocks noChangeArrowheads="1"/>
          </p:cNvSpPr>
          <p:nvPr/>
        </p:nvSpPr>
        <p:spPr bwMode="auto">
          <a:xfrm>
            <a:off x="685800" y="4191000"/>
            <a:ext cx="3200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 dirty="0" smtClean="0"/>
              <a:t>5Es </a:t>
            </a:r>
            <a:r>
              <a:rPr lang="en-US" sz="2800" b="1" dirty="0"/>
              <a:t>Learning Cycle for Science</a:t>
            </a:r>
          </a:p>
        </p:txBody>
      </p:sp>
      <p:sp>
        <p:nvSpPr>
          <p:cNvPr id="18" name="Oval 17"/>
          <p:cNvSpPr/>
          <p:nvPr/>
        </p:nvSpPr>
        <p:spPr>
          <a:xfrm>
            <a:off x="4191000" y="152400"/>
            <a:ext cx="4800600" cy="6553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51" name="TextBox 18"/>
          <p:cNvSpPr txBox="1">
            <a:spLocks noChangeArrowheads="1"/>
          </p:cNvSpPr>
          <p:nvPr/>
        </p:nvSpPr>
        <p:spPr bwMode="auto">
          <a:xfrm>
            <a:off x="4921250" y="215900"/>
            <a:ext cx="3276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/>
            <a:r>
              <a:rPr lang="en-US" sz="2800" b="1"/>
              <a:t>CCSS</a:t>
            </a:r>
          </a:p>
          <a:p>
            <a:pPr algn="ctr"/>
            <a:r>
              <a:rPr lang="en-US" sz="2800" b="1"/>
              <a:t>Mathematical</a:t>
            </a:r>
          </a:p>
          <a:p>
            <a:pPr algn="ctr"/>
            <a:r>
              <a:rPr lang="en-US" sz="2800" b="1"/>
              <a:t>Practices</a:t>
            </a:r>
          </a:p>
        </p:txBody>
      </p:sp>
      <p:sp>
        <p:nvSpPr>
          <p:cNvPr id="14352" name="TextBox 20"/>
          <p:cNvSpPr txBox="1">
            <a:spLocks noChangeArrowheads="1"/>
          </p:cNvSpPr>
          <p:nvPr/>
        </p:nvSpPr>
        <p:spPr bwMode="auto">
          <a:xfrm>
            <a:off x="381000" y="304800"/>
            <a:ext cx="4343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r>
              <a:rPr lang="en-US" sz="3200"/>
              <a:t>Interactive Math and Science Classrooms…</a:t>
            </a:r>
          </a:p>
        </p:txBody>
      </p:sp>
      <p:sp>
        <p:nvSpPr>
          <p:cNvPr id="14353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7467600" y="6340475"/>
            <a:ext cx="161131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</a:rPr>
              <a:t>© Texas Instruments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</a:t>
            </a:r>
            <a:r>
              <a:rPr lang="en-US" baseline="30000" dirty="0" smtClean="0"/>
              <a:t>3</a:t>
            </a:r>
            <a:r>
              <a:rPr lang="en-US" dirty="0" smtClean="0"/>
              <a:t> Professional Development Goals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85000" lnSpcReduction="2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Provide educators with the knowledge to effectively incorporate technology into their classrooms on a regular basis.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Encourage and prepare teacher to maximize the benefits of technology in implementing an interactive math or science classroom through modeling and discussions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Use, as a foundation, the key principles based on interaction, communication, engagement and reasoning and sense making as elaborated in the </a:t>
            </a:r>
            <a:r>
              <a:rPr lang="en-US" dirty="0" smtClean="0"/>
              <a:t>5Es </a:t>
            </a:r>
            <a:r>
              <a:rPr lang="en-US" dirty="0"/>
              <a:t>L</a:t>
            </a:r>
            <a:r>
              <a:rPr lang="en-US" dirty="0" smtClean="0"/>
              <a:t>earning </a:t>
            </a:r>
            <a:r>
              <a:rPr lang="en-US" dirty="0"/>
              <a:t>C</a:t>
            </a:r>
            <a:r>
              <a:rPr lang="en-US" dirty="0" smtClean="0"/>
              <a:t>ycle for </a:t>
            </a:r>
            <a:r>
              <a:rPr lang="en-US" dirty="0"/>
              <a:t>S</a:t>
            </a:r>
            <a:r>
              <a:rPr lang="en-US" dirty="0" smtClean="0"/>
              <a:t>cience and the CCSS </a:t>
            </a:r>
            <a:r>
              <a:rPr lang="en-US" dirty="0"/>
              <a:t>M</a:t>
            </a:r>
            <a:r>
              <a:rPr lang="en-US" dirty="0" smtClean="0"/>
              <a:t>athematical </a:t>
            </a:r>
            <a:r>
              <a:rPr lang="en-US" dirty="0"/>
              <a:t>P</a:t>
            </a:r>
            <a:r>
              <a:rPr lang="en-US" dirty="0" smtClean="0"/>
              <a:t>ractices.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7391400" y="6324600"/>
            <a:ext cx="161131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</a:rPr>
              <a:t>© Texas Instruments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464646"/>
      </a:accent1>
      <a:accent2>
        <a:srgbClr val="DA1F28"/>
      </a:accent2>
      <a:accent3>
        <a:srgbClr val="BFBFBF"/>
      </a:accent3>
      <a:accent4>
        <a:srgbClr val="39639D"/>
      </a:accent4>
      <a:accent5>
        <a:srgbClr val="474B78"/>
      </a:accent5>
      <a:accent6>
        <a:srgbClr val="7D3C4A"/>
      </a:accent6>
      <a:hlink>
        <a:srgbClr val="7F7F7F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464646"/>
    </a:accent1>
    <a:accent2>
      <a:srgbClr val="DA1F28"/>
    </a:accent2>
    <a:accent3>
      <a:srgbClr val="BFBFBF"/>
    </a:accent3>
    <a:accent4>
      <a:srgbClr val="39639D"/>
    </a:accent4>
    <a:accent5>
      <a:srgbClr val="474B78"/>
    </a:accent5>
    <a:accent6>
      <a:srgbClr val="7D3C4A"/>
    </a:accent6>
    <a:hlink>
      <a:srgbClr val="7F7F7F"/>
    </a:hlink>
    <a:folHlink>
      <a:srgbClr val="44B9E8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0309D862F89940B77C299BDFF01ADB" ma:contentTypeVersion="37" ma:contentTypeDescription="Create a new document." ma:contentTypeScope="" ma:versionID="b73fae4965bf428e74816db6d93e42bb">
  <xsd:schema xmlns:xsd="http://www.w3.org/2001/XMLSchema" xmlns:xs="http://www.w3.org/2001/XMLSchema" xmlns:p="http://schemas.microsoft.com/office/2006/metadata/properties" xmlns:ns2="0ee5bb79-0c6e-44d5-8e05-fb721b580818" targetNamespace="http://schemas.microsoft.com/office/2006/metadata/properties" ma:root="true" ma:fieldsID="f548ffc2ab9d1141ac1e917ea3a438e1" ns2:_="">
    <xsd:import namespace="0ee5bb79-0c6e-44d5-8e05-fb721b580818"/>
    <xsd:element name="properties">
      <xsd:complexType>
        <xsd:sequence>
          <xsd:element name="documentManagement">
            <xsd:complexType>
              <xsd:all>
                <xsd:element ref="ns2:Activity_x0020_Title"/>
                <xsd:element ref="ns2:Component"/>
                <xsd:element ref="ns2:Status"/>
                <xsd:element ref="ns2:No_x002e__x0020_of_x0020_pages" minOccurs="0"/>
                <xsd:element ref="ns2:End_x0020_User" minOccurs="0"/>
                <xsd:element ref="ns2:PD_x0020_Workshop_x0028_s_x0029_" minOccurs="0"/>
                <xsd:element ref="ns2:Notes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e5bb79-0c6e-44d5-8e05-fb721b580818" elementFormDefault="qualified">
    <xsd:import namespace="http://schemas.microsoft.com/office/2006/documentManagement/types"/>
    <xsd:import namespace="http://schemas.microsoft.com/office/infopath/2007/PartnerControls"/>
    <xsd:element name="Activity_x0020_Title" ma:index="1" ma:displayName="Activity Title" ma:indexed="true" ma:list="{6ab5589b-2391-45d3-966a-b073a58c566e}" ma:internalName="Activity_x0020_Title" ma:showField="Title">
      <xsd:simpleType>
        <xsd:restriction base="dms:Lookup"/>
      </xsd:simpleType>
    </xsd:element>
    <xsd:element name="Component" ma:index="2" ma:displayName="Component" ma:format="Dropdown" ma:internalName="Component">
      <xsd:simpleType>
        <xsd:restriction base="dms:Choice">
          <xsd:enumeration value="Student Activity"/>
          <xsd:enumeration value="Teacher Notes"/>
          <xsd:enumeration value="Create Notes"/>
          <xsd:enumeration value="Instructor Notes"/>
          <xsd:enumeration value="TNS"/>
          <xsd:enumeration value="TNS Assessment"/>
          <xsd:enumeration value="TNS Solution"/>
          <xsd:enumeration value="TNSP"/>
          <xsd:enumeration value="Preview Video"/>
          <xsd:enumeration value="Other"/>
        </xsd:restriction>
      </xsd:simpleType>
    </xsd:element>
    <xsd:element name="Status" ma:index="3" ma:displayName="Status" ma:format="Dropdown" ma:internalName="Status">
      <xsd:simpleType>
        <xsd:restriction base="dms:Choice">
          <xsd:enumeration value="1. Original manuscript"/>
          <xsd:enumeration value="2. Reviewed"/>
          <xsd:enumeration value="3. Revised"/>
          <xsd:enumeration value="4. TI approved"/>
          <xsd:enumeration value="5. Checked out for editing"/>
          <xsd:enumeration value="6. Editing complete"/>
          <xsd:enumeration value="7. Editing revisions"/>
          <xsd:enumeration value="8. Final check"/>
          <xsd:enumeration value="9. Ready to PDF"/>
          <xsd:enumeration value="10. Complete"/>
        </xsd:restriction>
      </xsd:simpleType>
    </xsd:element>
    <xsd:element name="No_x002e__x0020_of_x0020_pages" ma:index="4" nillable="true" ma:displayName="No. of pages" ma:default="1" ma:format="Dropdown" ma:internalName="No_x002e__x0020_of_x0020_pages">
      <xsd:simpleType>
        <xsd:restriction base="dms:Choice">
          <xsd:enumeration value="1"/>
          <xsd:enumeration value="2"/>
          <xsd:enumeration value="3"/>
          <xsd:enumeration value="4"/>
          <xsd:enumeration value="5"/>
          <xsd:enumeration value="6"/>
          <xsd:enumeration value="7"/>
          <xsd:enumeration value="8"/>
          <xsd:enumeration value="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  <xsd:enumeration value="31"/>
          <xsd:enumeration value="32"/>
          <xsd:enumeration value="33"/>
          <xsd:enumeration value="34"/>
          <xsd:enumeration value="35"/>
          <xsd:enumeration value="36"/>
          <xsd:enumeration value="37"/>
          <xsd:enumeration value="38"/>
          <xsd:enumeration value="39"/>
          <xsd:enumeration value="40"/>
          <xsd:enumeration value="41"/>
          <xsd:enumeration value="42"/>
          <xsd:enumeration value="43"/>
          <xsd:enumeration value="44"/>
          <xsd:enumeration value="45"/>
          <xsd:enumeration value="46"/>
          <xsd:enumeration value="47"/>
          <xsd:enumeration value="48"/>
          <xsd:enumeration value="49"/>
          <xsd:enumeration value="50"/>
          <xsd:enumeration value="51"/>
          <xsd:enumeration value="52"/>
          <xsd:enumeration value="53"/>
          <xsd:enumeration value="54"/>
          <xsd:enumeration value="55"/>
          <xsd:enumeration value="56"/>
          <xsd:enumeration value="57"/>
          <xsd:enumeration value="58"/>
          <xsd:enumeration value="59"/>
          <xsd:enumeration value="60"/>
        </xsd:restriction>
      </xsd:simpleType>
    </xsd:element>
    <xsd:element name="End_x0020_User" ma:index="5" nillable="true" ma:displayName="End User" ma:internalName="End_x0020_User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Student"/>
                    <xsd:enumeration value="Teacher"/>
                    <xsd:enumeration value="PD Participant"/>
                    <xsd:enumeration value="PD Instructor"/>
                    <xsd:enumeration value="PD TNS .zip"/>
                  </xsd:restriction>
                </xsd:simpleType>
              </xsd:element>
            </xsd:sequence>
          </xsd:extension>
        </xsd:complexContent>
      </xsd:complexType>
    </xsd:element>
    <xsd:element name="PD_x0020_Workshop_x0028_s_x0029_" ma:index="6" nillable="true" ma:displayName="PD Workshop(s):" ma:list="{fc67d81f-904b-4b2e-b30a-093e6dfce6f3}" ma:internalName="PD_x0020_Workshop_x0028_s_x0029_" ma:showField="Abbreviated_x0020_Titl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otes0" ma:index="14" nillable="true" ma:displayName="Notes" ma:internalName="Notes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nd_x0020_User xmlns="0ee5bb79-0c6e-44d5-8e05-fb721b580818">
      <Value>PD TNS .zip</Value>
    </End_x0020_User>
    <Status xmlns="0ee5bb79-0c6e-44d5-8e05-fb721b580818">10. Complete</Status>
    <Activity_x0020_Title xmlns="0ee5bb79-0c6e-44d5-8e05-fb721b580818">711</Activity_x0020_Title>
    <PD_x0020_Workshop_x0028_s_x0029_ xmlns="0ee5bb79-0c6e-44d5-8e05-fb721b580818">
      <Value>5</Value>
      <Value>7</Value>
      <Value>1</Value>
      <Value>4</Value>
      <Value>3</Value>
      <Value>10</Value>
      <Value>16</Value>
    </PD_x0020_Workshop_x0028_s_x0029_>
    <No_x002e__x0020_of_x0020_pages xmlns="0ee5bb79-0c6e-44d5-8e05-fb721b580818">7</No_x002e__x0020_of_x0020_pages>
    <Component xmlns="0ee5bb79-0c6e-44d5-8e05-fb721b580818">Other</Component>
    <Notes0 xmlns="0ee5bb79-0c6e-44d5-8e05-fb721b580818" xsi:nil="true"/>
  </documentManagement>
</p:properties>
</file>

<file path=customXml/itemProps1.xml><?xml version="1.0" encoding="utf-8"?>
<ds:datastoreItem xmlns:ds="http://schemas.openxmlformats.org/officeDocument/2006/customXml" ds:itemID="{67F6A52D-3AFB-4BF4-A921-C37C17950124}"/>
</file>

<file path=customXml/itemProps2.xml><?xml version="1.0" encoding="utf-8"?>
<ds:datastoreItem xmlns:ds="http://schemas.openxmlformats.org/officeDocument/2006/customXml" ds:itemID="{9C9568AA-F5AB-4C2F-8949-FDC543545D3C}"/>
</file>

<file path=customXml/itemProps3.xml><?xml version="1.0" encoding="utf-8"?>
<ds:datastoreItem xmlns:ds="http://schemas.openxmlformats.org/officeDocument/2006/customXml" ds:itemID="{B8DA6860-0A8E-4AFF-B75E-3606473A24E6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3681</TotalTime>
  <Words>463</Words>
  <Application>Microsoft Office PowerPoint</Application>
  <PresentationFormat>On-screen Show (4:3)</PresentationFormat>
  <Paragraphs>163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Tw Cen MT</vt:lpstr>
      <vt:lpstr>Arial</vt:lpstr>
      <vt:lpstr>Wingdings</vt:lpstr>
      <vt:lpstr>Wingdings 2</vt:lpstr>
      <vt:lpstr>Calibri</vt:lpstr>
      <vt:lpstr>Median</vt:lpstr>
      <vt:lpstr>T3 Professional Development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T3 Professional Development Goals …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Jupiter at T3 IC 2011</dc:title>
  <dc:creator>Gayle Mujica</dc:creator>
  <cp:lastModifiedBy>x0143903</cp:lastModifiedBy>
  <cp:revision>118</cp:revision>
  <cp:lastPrinted>2011-03-30T02:21:26Z</cp:lastPrinted>
  <dcterms:created xsi:type="dcterms:W3CDTF">2010-11-05T22:03:04Z</dcterms:created>
  <dcterms:modified xsi:type="dcterms:W3CDTF">2012-03-27T13:37:04Z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0x010100500309D862F89940B77C299BDFF01ADB</vt:lpwstr>
  </property>
</Properties>
</file>